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1"/>
  </p:notesMasterIdLst>
  <p:sldIdLst>
    <p:sldId id="279" r:id="rId2"/>
    <p:sldId id="339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0"/>
    <a:srgbClr val="BCBEC0"/>
    <a:srgbClr val="3F9C35"/>
    <a:srgbClr val="3E5682"/>
    <a:srgbClr val="364B72"/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 autoAdjust="0"/>
    <p:restoredTop sz="85633" autoAdjust="0"/>
  </p:normalViewPr>
  <p:slideViewPr>
    <p:cSldViewPr snapToGrid="0" showGuides="1">
      <p:cViewPr>
        <p:scale>
          <a:sx n="70" d="100"/>
          <a:sy n="70" d="100"/>
        </p:scale>
        <p:origin x="-1092" y="-96"/>
      </p:cViewPr>
      <p:guideLst>
        <p:guide orient="horz" pos="2334"/>
        <p:guide pos="21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periculumcapital-my.sharepoint.com/personal/wdecatur_periculumcapital_com/Documents/2%20Pitch%20&amp;%20Research/M&amp;A%20Presentation%20-%20Faegre/TEV-EBITDA%20Charts%20v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periculumcapital-my.sharepoint.com/personal/wdecatur_periculumcapital_com/Documents/2%20Pitch%20&amp;%20Research/M&amp;A%20Presentation%20-%20Faegre/TEV-EBITDA%20Charts%20v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periculumcapital-my.sharepoint.com/personal/wdecatur_periculumcapital_com/Documents/2%20Pitch%20&amp;%20Research/M&amp;A%20Presentation%20-%20Faegre/TEV-EBITDA%20Charts%20v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periculumcapital-my.sharepoint.com/personal/wdecatur_periculumcapital_com/Documents/2%20Pitch%20&amp;%20Research/M&amp;A%20Presentation%20-%20Faegre/TEV-EBITDA%20Charts%20v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periculumcapital-my.sharepoint.com/personal/wdecatur_periculumcapital_com/Documents/2%20Pitch%20&amp;%20Research/M&amp;A%20Presentation%20-%20Faegre/TEV-EBITDA%20Charts%20v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.com\data\Marketing\General\Industry%20Groups\Private%20Company%20Group\Presentations%20and%20White%20Papers\State%20of%20the%20Market\Inserts\PitchBook_2015_Annual_U%20S%20_PE_Breakdown_Spreadshe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keeler\Desktop\Middle%20Market%20Overview%20Q4%20201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7054666809183"/>
          <c:y val="7.3485357371864846E-2"/>
          <c:w val="0.86046434523738835"/>
          <c:h val="0.7342828391964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Transactions</c:v>
                </c:pt>
              </c:strCache>
            </c:strRef>
          </c:tx>
          <c:spPr>
            <a:solidFill>
              <a:srgbClr val="7BA7D3"/>
            </a:solidFill>
            <a:ln w="9525">
              <a:solidFill>
                <a:srgbClr val="FFFFFF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LTM
Mar-15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1797</c:v>
                </c:pt>
                <c:pt idx="1">
                  <c:v>2047</c:v>
                </c:pt>
                <c:pt idx="2">
                  <c:v>2107</c:v>
                </c:pt>
                <c:pt idx="3">
                  <c:v>1845</c:v>
                </c:pt>
                <c:pt idx="4">
                  <c:v>1279</c:v>
                </c:pt>
                <c:pt idx="5">
                  <c:v>873</c:v>
                </c:pt>
                <c:pt idx="6">
                  <c:v>1415</c:v>
                </c:pt>
                <c:pt idx="7">
                  <c:v>1625</c:v>
                </c:pt>
                <c:pt idx="8">
                  <c:v>1488</c:v>
                </c:pt>
                <c:pt idx="9">
                  <c:v>1494</c:v>
                </c:pt>
                <c:pt idx="10">
                  <c:v>1768</c:v>
                </c:pt>
                <c:pt idx="11">
                  <c:v>1804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1512832"/>
        <c:axId val="51515776"/>
      </c:barChart>
      <c:catAx>
        <c:axId val="515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-5400000" vert="horz"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1515776"/>
        <c:crosses val="autoZero"/>
        <c:auto val="1"/>
        <c:lblAlgn val="ctr"/>
        <c:lblOffset val="100"/>
        <c:noMultiLvlLbl val="0"/>
      </c:catAx>
      <c:valAx>
        <c:axId val="51515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1512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800" b="0" i="1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005374328208971E-2"/>
          <c:y val="3.5950142382083099E-2"/>
          <c:w val="0.91164004499437568"/>
          <c:h val="0.6423892729398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 Fundraising x Qtr'!$A$5</c:f>
              <c:strCache>
                <c:ptCount val="1"/>
                <c:pt idx="0">
                  <c:v>Capital Raised ($B)</c:v>
                </c:pt>
              </c:strCache>
            </c:strRef>
          </c:tx>
          <c:spPr>
            <a:solidFill>
              <a:srgbClr val="466091"/>
            </a:solidFill>
          </c:spPr>
          <c:invertIfNegative val="0"/>
          <c:dLbls>
            <c:dLbl>
              <c:idx val="10"/>
              <c:layout>
                <c:manualLayout>
                  <c:x val="3.1746031746031746E-3"/>
                  <c:y val="0.25419778172889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'PE Fundraising x Qtr'!$V$3:$AL$4</c:f>
              <c:multiLvlStrCache>
                <c:ptCount val="17"/>
                <c:lvl>
                  <c:pt idx="0">
                    <c:v>1Q</c:v>
                  </c:pt>
                  <c:pt idx="1">
                    <c:v>2Q</c:v>
                  </c:pt>
                  <c:pt idx="2">
                    <c:v>3Q</c:v>
                  </c:pt>
                  <c:pt idx="3">
                    <c:v>4Q</c:v>
                  </c:pt>
                  <c:pt idx="4">
                    <c:v>1Q</c:v>
                  </c:pt>
                  <c:pt idx="5">
                    <c:v>2Q</c:v>
                  </c:pt>
                  <c:pt idx="6">
                    <c:v>3Q</c:v>
                  </c:pt>
                  <c:pt idx="7">
                    <c:v>4Q</c:v>
                  </c:pt>
                  <c:pt idx="8">
                    <c:v>1Q</c:v>
                  </c:pt>
                  <c:pt idx="9">
                    <c:v>2Q</c:v>
                  </c:pt>
                  <c:pt idx="10">
                    <c:v>3Q</c:v>
                  </c:pt>
                  <c:pt idx="11">
                    <c:v>4Q</c:v>
                  </c:pt>
                  <c:pt idx="12">
                    <c:v>1Q</c:v>
                  </c:pt>
                  <c:pt idx="13">
                    <c:v>2Q</c:v>
                  </c:pt>
                  <c:pt idx="14">
                    <c:v>3Q</c:v>
                  </c:pt>
                  <c:pt idx="15">
                    <c:v>4Q</c:v>
                  </c:pt>
                  <c:pt idx="16">
                    <c:v>1Q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</c:lvl>
              </c:multiLvlStrCache>
            </c:multiLvlStrRef>
          </c:cat>
          <c:val>
            <c:numRef>
              <c:f>'PE Fundraising x Qtr'!$V$5:$AL$5</c:f>
              <c:numCache>
                <c:formatCode>_("$"* #,##0.00_);_("$"* \(#,##0.00\);_("$"* "-"??_);_(@_)</c:formatCode>
                <c:ptCount val="17"/>
                <c:pt idx="0">
                  <c:v>34.266319999999993</c:v>
                </c:pt>
                <c:pt idx="1">
                  <c:v>31.918219999999998</c:v>
                </c:pt>
                <c:pt idx="2">
                  <c:v>24.793360000000003</c:v>
                </c:pt>
                <c:pt idx="3">
                  <c:v>20.575110000000006</c:v>
                </c:pt>
                <c:pt idx="4">
                  <c:v>32.711240000000004</c:v>
                </c:pt>
                <c:pt idx="5">
                  <c:v>36.836400000000012</c:v>
                </c:pt>
                <c:pt idx="6">
                  <c:v>25.811239999999998</c:v>
                </c:pt>
                <c:pt idx="7">
                  <c:v>31.701730000000008</c:v>
                </c:pt>
                <c:pt idx="8">
                  <c:v>36.430479999999996</c:v>
                </c:pt>
                <c:pt idx="9">
                  <c:v>78.207270000000008</c:v>
                </c:pt>
                <c:pt idx="10">
                  <c:v>31.448939999999997</c:v>
                </c:pt>
                <c:pt idx="11">
                  <c:v>77.786299999999983</c:v>
                </c:pt>
                <c:pt idx="12">
                  <c:v>42.692599999999999</c:v>
                </c:pt>
                <c:pt idx="13">
                  <c:v>52.21573999999999</c:v>
                </c:pt>
                <c:pt idx="14">
                  <c:v>41.146889999999992</c:v>
                </c:pt>
                <c:pt idx="15">
                  <c:v>60.972079999999991</c:v>
                </c:pt>
                <c:pt idx="16">
                  <c:v>38.32208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85216"/>
        <c:axId val="52586752"/>
      </c:barChart>
      <c:lineChart>
        <c:grouping val="standard"/>
        <c:varyColors val="0"/>
        <c:ser>
          <c:idx val="1"/>
          <c:order val="1"/>
          <c:tx>
            <c:strRef>
              <c:f>'PE Fundraising x Qtr'!$A$6</c:f>
              <c:strCache>
                <c:ptCount val="1"/>
                <c:pt idx="0">
                  <c:v># of Funds Closed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</c:spPr>
          </c:marker>
          <c:dPt>
            <c:idx val="9"/>
            <c:bubble3D val="0"/>
            <c:spPr>
              <a:ln w="25400">
                <a:solidFill>
                  <a:srgbClr val="C00000"/>
                </a:solidFill>
                <a:prstDash val="solid"/>
              </a:ln>
            </c:spPr>
          </c:dPt>
          <c:dPt>
            <c:idx val="10"/>
            <c:bubble3D val="0"/>
            <c:spPr>
              <a:ln w="25400">
                <a:solidFill>
                  <a:srgbClr val="C00000"/>
                </a:solidFill>
                <a:prstDash val="solid"/>
              </a:ln>
            </c:spPr>
          </c:dPt>
          <c:cat>
            <c:multiLvlStrRef>
              <c:f>'PE Fundraising x Qtr'!$V$3:$AL$4</c:f>
              <c:multiLvlStrCache>
                <c:ptCount val="17"/>
                <c:lvl>
                  <c:pt idx="0">
                    <c:v>1Q</c:v>
                  </c:pt>
                  <c:pt idx="1">
                    <c:v>2Q</c:v>
                  </c:pt>
                  <c:pt idx="2">
                    <c:v>3Q</c:v>
                  </c:pt>
                  <c:pt idx="3">
                    <c:v>4Q</c:v>
                  </c:pt>
                  <c:pt idx="4">
                    <c:v>1Q</c:v>
                  </c:pt>
                  <c:pt idx="5">
                    <c:v>2Q</c:v>
                  </c:pt>
                  <c:pt idx="6">
                    <c:v>3Q</c:v>
                  </c:pt>
                  <c:pt idx="7">
                    <c:v>4Q</c:v>
                  </c:pt>
                  <c:pt idx="8">
                    <c:v>1Q</c:v>
                  </c:pt>
                  <c:pt idx="9">
                    <c:v>2Q</c:v>
                  </c:pt>
                  <c:pt idx="10">
                    <c:v>3Q</c:v>
                  </c:pt>
                  <c:pt idx="11">
                    <c:v>4Q</c:v>
                  </c:pt>
                  <c:pt idx="12">
                    <c:v>1Q</c:v>
                  </c:pt>
                  <c:pt idx="13">
                    <c:v>2Q</c:v>
                  </c:pt>
                  <c:pt idx="14">
                    <c:v>3Q</c:v>
                  </c:pt>
                  <c:pt idx="15">
                    <c:v>4Q</c:v>
                  </c:pt>
                  <c:pt idx="16">
                    <c:v>1Q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</c:lvl>
              </c:multiLvlStrCache>
            </c:multiLvlStrRef>
          </c:cat>
          <c:val>
            <c:numRef>
              <c:f>'PE Fundraising x Qtr'!$V$6:$AL$6</c:f>
              <c:numCache>
                <c:formatCode>_(* #,##0_);_(* \(#,##0\);_(* "-"??_);_(@_)</c:formatCode>
                <c:ptCount val="17"/>
                <c:pt idx="0">
                  <c:v>57</c:v>
                </c:pt>
                <c:pt idx="1">
                  <c:v>47</c:v>
                </c:pt>
                <c:pt idx="2">
                  <c:v>42</c:v>
                </c:pt>
                <c:pt idx="3">
                  <c:v>70</c:v>
                </c:pt>
                <c:pt idx="4">
                  <c:v>59</c:v>
                </c:pt>
                <c:pt idx="5">
                  <c:v>55</c:v>
                </c:pt>
                <c:pt idx="6">
                  <c:v>49</c:v>
                </c:pt>
                <c:pt idx="7">
                  <c:v>58</c:v>
                </c:pt>
                <c:pt idx="8">
                  <c:v>54</c:v>
                </c:pt>
                <c:pt idx="9">
                  <c:v>77</c:v>
                </c:pt>
                <c:pt idx="10">
                  <c:v>75</c:v>
                </c:pt>
                <c:pt idx="11">
                  <c:v>82</c:v>
                </c:pt>
                <c:pt idx="12">
                  <c:v>85</c:v>
                </c:pt>
                <c:pt idx="13">
                  <c:v>75</c:v>
                </c:pt>
                <c:pt idx="14">
                  <c:v>63</c:v>
                </c:pt>
                <c:pt idx="15">
                  <c:v>65</c:v>
                </c:pt>
                <c:pt idx="16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4176"/>
        <c:axId val="52592640"/>
      </c:lineChart>
      <c:catAx>
        <c:axId val="525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/>
          </a:p>
        </c:txPr>
        <c:crossAx val="52586752"/>
        <c:crosses val="autoZero"/>
        <c:auto val="1"/>
        <c:lblAlgn val="ctr"/>
        <c:lblOffset val="100"/>
        <c:noMultiLvlLbl val="0"/>
      </c:catAx>
      <c:valAx>
        <c:axId val="525867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52585216"/>
        <c:crossesAt val="1"/>
        <c:crossBetween val="between"/>
        <c:majorUnit val="25"/>
      </c:valAx>
      <c:valAx>
        <c:axId val="5259264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 algn="ctr" rtl="0">
              <a:defRPr/>
            </a:pPr>
            <a:endParaRPr lang="en-US"/>
          </a:p>
        </c:txPr>
        <c:crossAx val="52594176"/>
        <c:crosses val="max"/>
        <c:crossBetween val="between"/>
      </c:valAx>
      <c:catAx>
        <c:axId val="5259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9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8557719758714369"/>
          <c:y val="0.90252382041349477"/>
          <c:w val="0.64638946447483536"/>
          <c:h val="9.7476179586505174E-2"/>
        </c:manualLayout>
      </c:layout>
      <c:overlay val="0"/>
      <c:txPr>
        <a:bodyPr/>
        <a:lstStyle/>
        <a:p>
          <a:pPr algn="ctr"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0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858753766890248E-2"/>
          <c:y val="2.1320701831263746E-2"/>
          <c:w val="0.90758019830854464"/>
          <c:h val="0.71251112792341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'Investments v. Exits'!$A$2</c:f>
              <c:strCache>
                <c:ptCount val="1"/>
                <c:pt idx="0">
                  <c:v>Investments/Exits</c:v>
                </c:pt>
              </c:strCache>
            </c:strRef>
          </c:tx>
          <c:spPr>
            <a:solidFill>
              <a:srgbClr val="4660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'Investments v. Exits'!$D$1:$M$1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'Investments v. Exits'!$D$2:$M$2</c:f>
              <c:numCache>
                <c:formatCode>#.#\x</c:formatCode>
                <c:ptCount val="10"/>
                <c:pt idx="0">
                  <c:v>3.1669477234401349</c:v>
                </c:pt>
                <c:pt idx="1">
                  <c:v>3.1182336182336181</c:v>
                </c:pt>
                <c:pt idx="2">
                  <c:v>3.6100628930817611</c:v>
                </c:pt>
                <c:pt idx="3">
                  <c:v>3.71</c:v>
                </c:pt>
                <c:pt idx="4">
                  <c:v>2.5944625407166124</c:v>
                </c:pt>
                <c:pt idx="5">
                  <c:v>2.3433048433048431</c:v>
                </c:pt>
                <c:pt idx="6">
                  <c:v>1.9491525423728813</c:v>
                </c:pt>
                <c:pt idx="7">
                  <c:v>2.1233842538190366</c:v>
                </c:pt>
                <c:pt idx="8">
                  <c:v>1.9379999999999999</c:v>
                </c:pt>
                <c:pt idx="9">
                  <c:v>1.5529953917050692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05024"/>
        <c:axId val="55103488"/>
      </c:barChart>
      <c:lineChart>
        <c:grouping val="standard"/>
        <c:varyColors val="0"/>
        <c:ser>
          <c:idx val="1"/>
          <c:order val="1"/>
          <c:tx>
            <c:strRef>
              <c:f>'Investments v. Exits'!$A$3</c:f>
              <c:strCache>
                <c:ptCount val="1"/>
                <c:pt idx="0">
                  <c:v># of Investments (excl. add-ons)</c:v>
                </c:pt>
              </c:strCache>
            </c:strRef>
          </c:tx>
          <c:spPr>
            <a:ln w="22225">
              <a:solidFill>
                <a:srgbClr val="3F9C35"/>
              </a:solidFill>
            </a:ln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</c:spPr>
          </c:marker>
          <c:cat>
            <c:strRef>
              <c:f>'Investments v. Exits'!$D$1:$M$1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'Investments v. Exits'!$D$3:$M$3</c:f>
              <c:numCache>
                <c:formatCode>General</c:formatCode>
                <c:ptCount val="10"/>
                <c:pt idx="0">
                  <c:v>1878</c:v>
                </c:pt>
                <c:pt idx="1">
                  <c:v>2189</c:v>
                </c:pt>
                <c:pt idx="2">
                  <c:v>1722</c:v>
                </c:pt>
                <c:pt idx="3">
                  <c:v>1113</c:v>
                </c:pt>
                <c:pt idx="4">
                  <c:v>1593</c:v>
                </c:pt>
                <c:pt idx="5">
                  <c:v>1645</c:v>
                </c:pt>
                <c:pt idx="6">
                  <c:v>1840</c:v>
                </c:pt>
                <c:pt idx="7">
                  <c:v>1807</c:v>
                </c:pt>
                <c:pt idx="8">
                  <c:v>1938</c:v>
                </c:pt>
                <c:pt idx="9">
                  <c:v>337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'Investments v. Exits'!$A$4</c:f>
              <c:strCache>
                <c:ptCount val="1"/>
                <c:pt idx="0">
                  <c:v># of Exits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'Investments v. Exits'!$D$1:$M$1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'Investments v. Exits'!$D$4:$M$4</c:f>
              <c:numCache>
                <c:formatCode>General</c:formatCode>
                <c:ptCount val="10"/>
                <c:pt idx="0">
                  <c:v>593</c:v>
                </c:pt>
                <c:pt idx="1">
                  <c:v>702</c:v>
                </c:pt>
                <c:pt idx="2">
                  <c:v>477</c:v>
                </c:pt>
                <c:pt idx="3">
                  <c:v>300</c:v>
                </c:pt>
                <c:pt idx="4">
                  <c:v>614</c:v>
                </c:pt>
                <c:pt idx="5">
                  <c:v>702</c:v>
                </c:pt>
                <c:pt idx="6">
                  <c:v>944</c:v>
                </c:pt>
                <c:pt idx="7">
                  <c:v>851</c:v>
                </c:pt>
                <c:pt idx="8">
                  <c:v>1000</c:v>
                </c:pt>
                <c:pt idx="9">
                  <c:v>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5680"/>
        <c:axId val="55097600"/>
      </c:lineChart>
      <c:catAx>
        <c:axId val="550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5097600"/>
        <c:crosses val="autoZero"/>
        <c:auto val="1"/>
        <c:lblAlgn val="ctr"/>
        <c:lblOffset val="100"/>
        <c:noMultiLvlLbl val="0"/>
      </c:catAx>
      <c:valAx>
        <c:axId val="550976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55095680"/>
        <c:crosses val="autoZero"/>
        <c:crossBetween val="between"/>
      </c:valAx>
      <c:valAx>
        <c:axId val="55103488"/>
        <c:scaling>
          <c:orientation val="minMax"/>
        </c:scaling>
        <c:delete val="0"/>
        <c:axPos val="r"/>
        <c:numFmt formatCode="0.0&quot;x&quot;" sourceLinked="0"/>
        <c:majorTickMark val="out"/>
        <c:minorTickMark val="none"/>
        <c:tickLblPos val="nextTo"/>
        <c:crossAx val="55105024"/>
        <c:crosses val="max"/>
        <c:crossBetween val="between"/>
      </c:valAx>
      <c:catAx>
        <c:axId val="5510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1034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4868397472472012"/>
          <c:w val="1"/>
          <c:h val="0.1513160252752798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71687949118726E-2"/>
          <c:y val="2.8785261945883708E-2"/>
          <c:w val="0.92147487884239188"/>
          <c:h val="0.825313691358528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D1848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350351160005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Graphs!$A$63:$A$80</c:f>
              <c:strCache>
                <c:ptCount val="18"/>
                <c:pt idx="0">
                  <c:v>Q1-11</c:v>
                </c:pt>
                <c:pt idx="1">
                  <c:v>Q2-11</c:v>
                </c:pt>
                <c:pt idx="2">
                  <c:v>Q3-11</c:v>
                </c:pt>
                <c:pt idx="3">
                  <c:v>Q4-11</c:v>
                </c:pt>
                <c:pt idx="4">
                  <c:v>Q1-12</c:v>
                </c:pt>
                <c:pt idx="5">
                  <c:v>Q2-12</c:v>
                </c:pt>
                <c:pt idx="6">
                  <c:v>Q3-12</c:v>
                </c:pt>
                <c:pt idx="7">
                  <c:v>Q4-12</c:v>
                </c:pt>
                <c:pt idx="8">
                  <c:v>Q1-13</c:v>
                </c:pt>
                <c:pt idx="9">
                  <c:v>Q2-13</c:v>
                </c:pt>
                <c:pt idx="10">
                  <c:v>Q3-13</c:v>
                </c:pt>
                <c:pt idx="11">
                  <c:v>Q4-13</c:v>
                </c:pt>
                <c:pt idx="12">
                  <c:v>Q1-14</c:v>
                </c:pt>
                <c:pt idx="13">
                  <c:v>Q2-14</c:v>
                </c:pt>
                <c:pt idx="14">
                  <c:v>Q3-14</c:v>
                </c:pt>
                <c:pt idx="15">
                  <c:v>Q4-14</c:v>
                </c:pt>
                <c:pt idx="16">
                  <c:v>Q1-15</c:v>
                </c:pt>
                <c:pt idx="17">
                  <c:v>Q2-15</c:v>
                </c:pt>
              </c:strCache>
            </c:strRef>
          </c:cat>
          <c:val>
            <c:numRef>
              <c:f>Graphs!$B$63:$B$80</c:f>
              <c:numCache>
                <c:formatCode>0</c:formatCode>
                <c:ptCount val="18"/>
                <c:pt idx="0">
                  <c:v>262</c:v>
                </c:pt>
                <c:pt idx="1">
                  <c:v>288</c:v>
                </c:pt>
                <c:pt idx="2">
                  <c:v>271</c:v>
                </c:pt>
                <c:pt idx="3">
                  <c:v>281</c:v>
                </c:pt>
                <c:pt idx="4">
                  <c:v>293</c:v>
                </c:pt>
                <c:pt idx="5">
                  <c:v>274</c:v>
                </c:pt>
                <c:pt idx="6">
                  <c:v>303</c:v>
                </c:pt>
                <c:pt idx="7">
                  <c:v>369</c:v>
                </c:pt>
                <c:pt idx="8">
                  <c:v>329</c:v>
                </c:pt>
                <c:pt idx="9">
                  <c:v>269</c:v>
                </c:pt>
                <c:pt idx="10">
                  <c:v>328</c:v>
                </c:pt>
                <c:pt idx="11">
                  <c:v>318</c:v>
                </c:pt>
                <c:pt idx="12">
                  <c:v>312</c:v>
                </c:pt>
                <c:pt idx="13">
                  <c:v>307</c:v>
                </c:pt>
                <c:pt idx="14">
                  <c:v>284</c:v>
                </c:pt>
                <c:pt idx="15">
                  <c:v>309</c:v>
                </c:pt>
                <c:pt idx="16" formatCode="General">
                  <c:v>261</c:v>
                </c:pt>
                <c:pt idx="17" formatCode="General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60096"/>
        <c:axId val="52661632"/>
      </c:barChart>
      <c:catAx>
        <c:axId val="526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000000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2661632"/>
        <c:crosses val="autoZero"/>
        <c:auto val="1"/>
        <c:lblAlgn val="ctr"/>
        <c:lblOffset val="100"/>
        <c:noMultiLvlLbl val="0"/>
      </c:catAx>
      <c:valAx>
        <c:axId val="5266163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2660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2213805636325"/>
          <c:y val="0.1540252590174003"/>
          <c:w val="0.81404805082879295"/>
          <c:h val="0.67866272075988721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1D184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790293364881157E-2"/>
                  <c:y val="-6.6790415737322861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070406014841469E-2"/>
                  <c:y val="5.269608062967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861814478018932E-2"/>
                  <c:y val="4.734406486996106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429900368985835E-2"/>
                  <c:y val="-2.931697759995933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151756653198962E-2"/>
                  <c:y val="4.74330379165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149634579700968E-2"/>
                  <c:y val="4.400901067353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887147045936112E-2"/>
                  <c:y val="-2.564540438070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232935640885017E-2"/>
                  <c:y val="-3.548051364713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8793337850382561E-2"/>
                  <c:y val="2.1692920292706974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551845339379252E-2"/>
                  <c:y val="3.49262259176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4989590522695224E-2"/>
                  <c:y val="-3.925505164203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109154118894372E-3"/>
                  <c:y val="-2.331073780120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2358665340300716E-2"/>
                  <c:y val="3.0914187290415559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122613061732611E-2"/>
                  <c:y val="-3.772672431019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7794194210534276E-2"/>
                  <c:y val="3.3981963584910603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0480232721288001E-2"/>
                  <c:y val="-3.3170443297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2911740211757284E-2"/>
                  <c:y val="4.2787783857203998E-2"/>
                </c:manualLayout>
              </c:layout>
              <c:numFmt formatCode="\$#,##0.0_);\(\$#,##0.0\)" sourceLinked="0"/>
              <c:spPr/>
              <c:txPr>
                <a:bodyPr/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4627367638084654E-2"/>
                  <c:y val="-3.327950703192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\$#,##0.0_);\(\$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Graphs!$A$63:$A$80</c:f>
              <c:strCache>
                <c:ptCount val="18"/>
                <c:pt idx="0">
                  <c:v>Q1-11</c:v>
                </c:pt>
                <c:pt idx="1">
                  <c:v>Q2-11</c:v>
                </c:pt>
                <c:pt idx="2">
                  <c:v>Q3-11</c:v>
                </c:pt>
                <c:pt idx="3">
                  <c:v>Q4-11</c:v>
                </c:pt>
                <c:pt idx="4">
                  <c:v>Q1-12</c:v>
                </c:pt>
                <c:pt idx="5">
                  <c:v>Q2-12</c:v>
                </c:pt>
                <c:pt idx="6">
                  <c:v>Q3-12</c:v>
                </c:pt>
                <c:pt idx="7">
                  <c:v>Q4-12</c:v>
                </c:pt>
                <c:pt idx="8">
                  <c:v>Q1-13</c:v>
                </c:pt>
                <c:pt idx="9">
                  <c:v>Q2-13</c:v>
                </c:pt>
                <c:pt idx="10">
                  <c:v>Q3-13</c:v>
                </c:pt>
                <c:pt idx="11">
                  <c:v>Q4-13</c:v>
                </c:pt>
                <c:pt idx="12">
                  <c:v>Q1-14</c:v>
                </c:pt>
                <c:pt idx="13">
                  <c:v>Q2-14</c:v>
                </c:pt>
                <c:pt idx="14">
                  <c:v>Q3-14</c:v>
                </c:pt>
                <c:pt idx="15">
                  <c:v>Q4-14</c:v>
                </c:pt>
                <c:pt idx="16">
                  <c:v>Q1-15</c:v>
                </c:pt>
                <c:pt idx="17">
                  <c:v>Q2-15</c:v>
                </c:pt>
              </c:strCache>
            </c:strRef>
          </c:cat>
          <c:val>
            <c:numRef>
              <c:f>Graphs!$C$63:$C$80</c:f>
              <c:numCache>
                <c:formatCode>"$"#,##0.00_);\("$"#,##0.00\)</c:formatCode>
                <c:ptCount val="18"/>
                <c:pt idx="0">
                  <c:v>11.5</c:v>
                </c:pt>
                <c:pt idx="1">
                  <c:v>13</c:v>
                </c:pt>
                <c:pt idx="2">
                  <c:v>10</c:v>
                </c:pt>
                <c:pt idx="3">
                  <c:v>20.5</c:v>
                </c:pt>
                <c:pt idx="4">
                  <c:v>12</c:v>
                </c:pt>
                <c:pt idx="5">
                  <c:v>14.89</c:v>
                </c:pt>
                <c:pt idx="6">
                  <c:v>17.55</c:v>
                </c:pt>
                <c:pt idx="7">
                  <c:v>29.75</c:v>
                </c:pt>
                <c:pt idx="8">
                  <c:v>9.74</c:v>
                </c:pt>
                <c:pt idx="9">
                  <c:v>13.8</c:v>
                </c:pt>
                <c:pt idx="10">
                  <c:v>17.5</c:v>
                </c:pt>
                <c:pt idx="11">
                  <c:v>31.4</c:v>
                </c:pt>
                <c:pt idx="12">
                  <c:v>22.7</c:v>
                </c:pt>
                <c:pt idx="13">
                  <c:v>22.9</c:v>
                </c:pt>
                <c:pt idx="14">
                  <c:v>15.25</c:v>
                </c:pt>
                <c:pt idx="15">
                  <c:v>20.55</c:v>
                </c:pt>
                <c:pt idx="16">
                  <c:v>16.5</c:v>
                </c:pt>
                <c:pt idx="17">
                  <c:v>19.035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19424"/>
        <c:axId val="52120960"/>
      </c:lineChart>
      <c:catAx>
        <c:axId val="521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000000" vert="horz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212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20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Median TEV ($mm)</a:t>
                </a:r>
              </a:p>
            </c:rich>
          </c:tx>
          <c:layout/>
          <c:overlay val="0"/>
        </c:title>
        <c:numFmt formatCode="\$#,##0.0_);\(\$#,##0.0\)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2119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D1848"/>
            </a:solidFill>
          </c:spPr>
          <c:invertIfNegative val="0"/>
          <c:dLbls>
            <c:dLbl>
              <c:idx val="0"/>
              <c:layout>
                <c:manualLayout>
                  <c:x val="2.0409835933846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73815626863388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417600294073535E-17"/>
                  <c:y val="-3.30142531981708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409835933846419E-3"/>
                  <c:y val="-6.6028506396341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0409835933846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3636020306983217E-3"/>
                  <c:y val="-6.6028506396341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7.1161223240214129E-4"/>
                  <c:y val="-8.77995493183340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numFmt formatCode="0.0\x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Graphs!$A$63:$A$80</c:f>
              <c:strCache>
                <c:ptCount val="18"/>
                <c:pt idx="0">
                  <c:v>Q1-11</c:v>
                </c:pt>
                <c:pt idx="1">
                  <c:v>Q2-11</c:v>
                </c:pt>
                <c:pt idx="2">
                  <c:v>Q3-11</c:v>
                </c:pt>
                <c:pt idx="3">
                  <c:v>Q4-11</c:v>
                </c:pt>
                <c:pt idx="4">
                  <c:v>Q1-12</c:v>
                </c:pt>
                <c:pt idx="5">
                  <c:v>Q2-12</c:v>
                </c:pt>
                <c:pt idx="6">
                  <c:v>Q3-12</c:v>
                </c:pt>
                <c:pt idx="7">
                  <c:v>Q4-12</c:v>
                </c:pt>
                <c:pt idx="8">
                  <c:v>Q1-13</c:v>
                </c:pt>
                <c:pt idx="9">
                  <c:v>Q2-13</c:v>
                </c:pt>
                <c:pt idx="10">
                  <c:v>Q3-13</c:v>
                </c:pt>
                <c:pt idx="11">
                  <c:v>Q4-13</c:v>
                </c:pt>
                <c:pt idx="12">
                  <c:v>Q1-14</c:v>
                </c:pt>
                <c:pt idx="13">
                  <c:v>Q2-14</c:v>
                </c:pt>
                <c:pt idx="14">
                  <c:v>Q3-14</c:v>
                </c:pt>
                <c:pt idx="15">
                  <c:v>Q4-14</c:v>
                </c:pt>
                <c:pt idx="16">
                  <c:v>Q1-15</c:v>
                </c:pt>
                <c:pt idx="17">
                  <c:v>Q2-15</c:v>
                </c:pt>
              </c:strCache>
            </c:strRef>
          </c:cat>
          <c:val>
            <c:numRef>
              <c:f>Graphs!$G$63:$G$80</c:f>
              <c:numCache>
                <c:formatCode>0.0\x</c:formatCode>
                <c:ptCount val="18"/>
                <c:pt idx="0">
                  <c:v>7.59</c:v>
                </c:pt>
                <c:pt idx="1">
                  <c:v>10.83</c:v>
                </c:pt>
                <c:pt idx="2">
                  <c:v>10.1</c:v>
                </c:pt>
                <c:pt idx="3">
                  <c:v>8.5</c:v>
                </c:pt>
                <c:pt idx="4">
                  <c:v>5.43</c:v>
                </c:pt>
                <c:pt idx="5">
                  <c:v>8.5</c:v>
                </c:pt>
                <c:pt idx="6">
                  <c:v>9.74</c:v>
                </c:pt>
                <c:pt idx="7">
                  <c:v>10.38</c:v>
                </c:pt>
                <c:pt idx="8">
                  <c:v>13.59</c:v>
                </c:pt>
                <c:pt idx="9">
                  <c:v>14.62</c:v>
                </c:pt>
                <c:pt idx="10">
                  <c:v>10.8</c:v>
                </c:pt>
                <c:pt idx="11">
                  <c:v>6.95</c:v>
                </c:pt>
                <c:pt idx="12">
                  <c:v>9.14</c:v>
                </c:pt>
                <c:pt idx="13">
                  <c:v>8.4749999999999996</c:v>
                </c:pt>
                <c:pt idx="14">
                  <c:v>11.25</c:v>
                </c:pt>
                <c:pt idx="15">
                  <c:v>8.35</c:v>
                </c:pt>
                <c:pt idx="16">
                  <c:v>7.95</c:v>
                </c:pt>
                <c:pt idx="17">
                  <c:v>12.425000000000001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984704"/>
        <c:axId val="462986240"/>
      </c:barChart>
      <c:catAx>
        <c:axId val="4629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000000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2986240"/>
        <c:crosses val="autoZero"/>
        <c:auto val="1"/>
        <c:lblAlgn val="ctr"/>
        <c:lblOffset val="100"/>
        <c:noMultiLvlLbl val="0"/>
      </c:catAx>
      <c:valAx>
        <c:axId val="462986240"/>
        <c:scaling>
          <c:orientation val="minMax"/>
        </c:scaling>
        <c:delete val="0"/>
        <c:axPos val="l"/>
        <c:numFmt formatCode="0.0\x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2984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Graphs!$D$42</c:f>
              <c:strCache>
                <c:ptCount val="1"/>
                <c:pt idx="0">
                  <c:v>Midwest Buyers</c:v>
                </c:pt>
              </c:strCache>
            </c:strRef>
          </c:tx>
          <c:spPr>
            <a:solidFill>
              <a:srgbClr val="1D1848"/>
            </a:solidFill>
          </c:spPr>
          <c:invertIfNegative val="0"/>
          <c:cat>
            <c:strRef>
              <c:f>Graphs!$A$63:$A$80</c:f>
              <c:strCache>
                <c:ptCount val="18"/>
                <c:pt idx="0">
                  <c:v>Q1-11</c:v>
                </c:pt>
                <c:pt idx="1">
                  <c:v>Q2-11</c:v>
                </c:pt>
                <c:pt idx="2">
                  <c:v>Q3-11</c:v>
                </c:pt>
                <c:pt idx="3">
                  <c:v>Q4-11</c:v>
                </c:pt>
                <c:pt idx="4">
                  <c:v>Q1-12</c:v>
                </c:pt>
                <c:pt idx="5">
                  <c:v>Q2-12</c:v>
                </c:pt>
                <c:pt idx="6">
                  <c:v>Q3-12</c:v>
                </c:pt>
                <c:pt idx="7">
                  <c:v>Q4-12</c:v>
                </c:pt>
                <c:pt idx="8">
                  <c:v>Q1-13</c:v>
                </c:pt>
                <c:pt idx="9">
                  <c:v>Q2-13</c:v>
                </c:pt>
                <c:pt idx="10">
                  <c:v>Q3-13</c:v>
                </c:pt>
                <c:pt idx="11">
                  <c:v>Q4-13</c:v>
                </c:pt>
                <c:pt idx="12">
                  <c:v>Q1-14</c:v>
                </c:pt>
                <c:pt idx="13">
                  <c:v>Q2-14</c:v>
                </c:pt>
                <c:pt idx="14">
                  <c:v>Q3-14</c:v>
                </c:pt>
                <c:pt idx="15">
                  <c:v>Q4-14</c:v>
                </c:pt>
                <c:pt idx="16">
                  <c:v>Q1-15</c:v>
                </c:pt>
                <c:pt idx="17">
                  <c:v>Q2-15</c:v>
                </c:pt>
              </c:strCache>
            </c:strRef>
          </c:cat>
          <c:val>
            <c:numRef>
              <c:f>Graphs!$D$63:$D$80</c:f>
              <c:numCache>
                <c:formatCode>0</c:formatCode>
                <c:ptCount val="18"/>
                <c:pt idx="0">
                  <c:v>129</c:v>
                </c:pt>
                <c:pt idx="1">
                  <c:v>135</c:v>
                </c:pt>
                <c:pt idx="2">
                  <c:v>128</c:v>
                </c:pt>
                <c:pt idx="3">
                  <c:v>135</c:v>
                </c:pt>
                <c:pt idx="4">
                  <c:v>135</c:v>
                </c:pt>
                <c:pt idx="5">
                  <c:v>122</c:v>
                </c:pt>
                <c:pt idx="6">
                  <c:v>137</c:v>
                </c:pt>
                <c:pt idx="7">
                  <c:v>212</c:v>
                </c:pt>
                <c:pt idx="8">
                  <c:v>143</c:v>
                </c:pt>
                <c:pt idx="9">
                  <c:v>130</c:v>
                </c:pt>
                <c:pt idx="10">
                  <c:v>129</c:v>
                </c:pt>
                <c:pt idx="11">
                  <c:v>159</c:v>
                </c:pt>
                <c:pt idx="12">
                  <c:v>167</c:v>
                </c:pt>
                <c:pt idx="13">
                  <c:v>181</c:v>
                </c:pt>
                <c:pt idx="14">
                  <c:v>159</c:v>
                </c:pt>
                <c:pt idx="15">
                  <c:v>175</c:v>
                </c:pt>
                <c:pt idx="16" formatCode="General">
                  <c:v>145</c:v>
                </c:pt>
                <c:pt idx="17" formatCode="General">
                  <c:v>166</c:v>
                </c:pt>
              </c:numCache>
            </c:numRef>
          </c:val>
        </c:ser>
        <c:ser>
          <c:idx val="0"/>
          <c:order val="1"/>
          <c:tx>
            <c:strRef>
              <c:f>Graphs!$E$42</c:f>
              <c:strCache>
                <c:ptCount val="1"/>
                <c:pt idx="0">
                  <c:v>Midwest Targets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cat>
            <c:strRef>
              <c:f>Graphs!$A$63:$A$80</c:f>
              <c:strCache>
                <c:ptCount val="18"/>
                <c:pt idx="0">
                  <c:v>Q1-11</c:v>
                </c:pt>
                <c:pt idx="1">
                  <c:v>Q2-11</c:v>
                </c:pt>
                <c:pt idx="2">
                  <c:v>Q3-11</c:v>
                </c:pt>
                <c:pt idx="3">
                  <c:v>Q4-11</c:v>
                </c:pt>
                <c:pt idx="4">
                  <c:v>Q1-12</c:v>
                </c:pt>
                <c:pt idx="5">
                  <c:v>Q2-12</c:v>
                </c:pt>
                <c:pt idx="6">
                  <c:v>Q3-12</c:v>
                </c:pt>
                <c:pt idx="7">
                  <c:v>Q4-12</c:v>
                </c:pt>
                <c:pt idx="8">
                  <c:v>Q1-13</c:v>
                </c:pt>
                <c:pt idx="9">
                  <c:v>Q2-13</c:v>
                </c:pt>
                <c:pt idx="10">
                  <c:v>Q3-13</c:v>
                </c:pt>
                <c:pt idx="11">
                  <c:v>Q4-13</c:v>
                </c:pt>
                <c:pt idx="12">
                  <c:v>Q1-14</c:v>
                </c:pt>
                <c:pt idx="13">
                  <c:v>Q2-14</c:v>
                </c:pt>
                <c:pt idx="14">
                  <c:v>Q3-14</c:v>
                </c:pt>
                <c:pt idx="15">
                  <c:v>Q4-14</c:v>
                </c:pt>
                <c:pt idx="16">
                  <c:v>Q1-15</c:v>
                </c:pt>
                <c:pt idx="17">
                  <c:v>Q2-15</c:v>
                </c:pt>
              </c:strCache>
            </c:strRef>
          </c:cat>
          <c:val>
            <c:numRef>
              <c:f>Graphs!$E$63:$E$80</c:f>
              <c:numCache>
                <c:formatCode>0</c:formatCode>
                <c:ptCount val="18"/>
                <c:pt idx="0">
                  <c:v>155</c:v>
                </c:pt>
                <c:pt idx="1">
                  <c:v>176</c:v>
                </c:pt>
                <c:pt idx="2">
                  <c:v>143</c:v>
                </c:pt>
                <c:pt idx="3">
                  <c:v>174</c:v>
                </c:pt>
                <c:pt idx="4">
                  <c:v>153</c:v>
                </c:pt>
                <c:pt idx="5">
                  <c:v>157</c:v>
                </c:pt>
                <c:pt idx="6">
                  <c:v>163</c:v>
                </c:pt>
                <c:pt idx="7">
                  <c:v>168</c:v>
                </c:pt>
                <c:pt idx="8">
                  <c:v>165</c:v>
                </c:pt>
                <c:pt idx="9">
                  <c:v>150</c:v>
                </c:pt>
                <c:pt idx="10">
                  <c:v>186</c:v>
                </c:pt>
                <c:pt idx="11">
                  <c:v>191</c:v>
                </c:pt>
                <c:pt idx="12">
                  <c:v>172</c:v>
                </c:pt>
                <c:pt idx="13">
                  <c:v>161</c:v>
                </c:pt>
                <c:pt idx="14">
                  <c:v>116</c:v>
                </c:pt>
                <c:pt idx="15">
                  <c:v>161</c:v>
                </c:pt>
                <c:pt idx="16" formatCode="General">
                  <c:v>97</c:v>
                </c:pt>
                <c:pt idx="17" formatCode="General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4718848"/>
        <c:axId val="465048320"/>
      </c:barChart>
      <c:catAx>
        <c:axId val="4647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000000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5048320"/>
        <c:crosses val="autoZero"/>
        <c:auto val="1"/>
        <c:lblAlgn val="ctr"/>
        <c:lblOffset val="100"/>
        <c:noMultiLvlLbl val="0"/>
      </c:catAx>
      <c:valAx>
        <c:axId val="465048320"/>
        <c:scaling>
          <c:orientation val="minMax"/>
          <c:min val="5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4718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8548742241448"/>
          <c:y val="0.11670422017319958"/>
          <c:w val="0.42675400766153965"/>
          <c:h val="0.7416421802964394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1D1848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C0C0C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D0CFFF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F1432F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3083FB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A3BB99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193D85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FFA94D"/>
              </a:solidFill>
              <a:ln>
                <a:noFill/>
              </a:ln>
            </c:spPr>
          </c:dPt>
          <c:dLbls>
            <c:dLbl>
              <c:idx val="2"/>
              <c:layout>
                <c:manualLayout>
                  <c:x val="3.703246872724653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4064937454493074E-3"/>
                  <c:y val="1.2247739954442265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4424443995357E-2"/>
                  <c:y val="1.2054862159884118E-7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58047724063201"/>
                      <c:h val="0.1543101918555422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Graphs!$A$87:$A$94</c:f>
              <c:strCache>
                <c:ptCount val="8"/>
                <c:pt idx="0">
                  <c:v>Financials</c:v>
                </c:pt>
                <c:pt idx="1">
                  <c:v>Consumer</c:v>
                </c:pt>
                <c:pt idx="2">
                  <c:v>Industrials</c:v>
                </c:pt>
                <c:pt idx="3">
                  <c:v>Healthcare</c:v>
                </c:pt>
                <c:pt idx="4">
                  <c:v>Info Tech</c:v>
                </c:pt>
                <c:pt idx="5">
                  <c:v>Energy</c:v>
                </c:pt>
                <c:pt idx="6">
                  <c:v>Materials</c:v>
                </c:pt>
                <c:pt idx="7">
                  <c:v>Telecomm / Utilities</c:v>
                </c:pt>
              </c:strCache>
            </c:strRef>
          </c:cat>
          <c:val>
            <c:numRef>
              <c:f>Graphs!$B$87:$B$94</c:f>
              <c:numCache>
                <c:formatCode>#,##0_);\(#,##0\)</c:formatCode>
                <c:ptCount val="8"/>
                <c:pt idx="0">
                  <c:v>87</c:v>
                </c:pt>
                <c:pt idx="1">
                  <c:v>75</c:v>
                </c:pt>
                <c:pt idx="2">
                  <c:v>51</c:v>
                </c:pt>
                <c:pt idx="3">
                  <c:v>28</c:v>
                </c:pt>
                <c:pt idx="4">
                  <c:v>28</c:v>
                </c:pt>
                <c:pt idx="5">
                  <c:v>21</c:v>
                </c:pt>
                <c:pt idx="6">
                  <c:v>11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02677165354334E-2"/>
          <c:y val="8.498104251636461E-2"/>
          <c:w val="0.89979548556430444"/>
          <c:h val="0.6465911556803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Transactions</c:v>
                </c:pt>
              </c:strCache>
            </c:strRef>
          </c:tx>
          <c:spPr>
            <a:solidFill>
              <a:srgbClr val="07325F"/>
            </a:solidFill>
          </c:spPr>
          <c:invertIfNegative val="0"/>
          <c:cat>
            <c:strRef>
              <c:f>Sheet1!$A$2:$A$25</c:f>
              <c:strCache>
                <c:ptCount val="24"/>
                <c:pt idx="0">
                  <c:v>1Q09</c:v>
                </c:pt>
                <c:pt idx="1">
                  <c:v>2Q09</c:v>
                </c:pt>
                <c:pt idx="2">
                  <c:v>3Q09</c:v>
                </c:pt>
                <c:pt idx="3">
                  <c:v>4Q09</c:v>
                </c:pt>
                <c:pt idx="4">
                  <c:v>1Q10</c:v>
                </c:pt>
                <c:pt idx="5">
                  <c:v>2Q10</c:v>
                </c:pt>
                <c:pt idx="6">
                  <c:v>3Q10</c:v>
                </c:pt>
                <c:pt idx="7">
                  <c:v>4Q10</c:v>
                </c:pt>
                <c:pt idx="8">
                  <c:v>1Q11</c:v>
                </c:pt>
                <c:pt idx="9">
                  <c:v>2Q11</c:v>
                </c:pt>
                <c:pt idx="10">
                  <c:v>3Q11</c:v>
                </c:pt>
                <c:pt idx="11">
                  <c:v>4Q11</c:v>
                </c:pt>
                <c:pt idx="12">
                  <c:v>1Q12</c:v>
                </c:pt>
                <c:pt idx="13">
                  <c:v>2Q12</c:v>
                </c:pt>
                <c:pt idx="14">
                  <c:v>3Q12</c:v>
                </c:pt>
                <c:pt idx="15">
                  <c:v>4Q12</c:v>
                </c:pt>
                <c:pt idx="16">
                  <c:v>1Q13</c:v>
                </c:pt>
                <c:pt idx="17">
                  <c:v>2Q13</c:v>
                </c:pt>
                <c:pt idx="18">
                  <c:v>3Q13</c:v>
                </c:pt>
                <c:pt idx="19">
                  <c:v>4Q13</c:v>
                </c:pt>
                <c:pt idx="20">
                  <c:v>1Q14</c:v>
                </c:pt>
                <c:pt idx="21">
                  <c:v>2Q14</c:v>
                </c:pt>
                <c:pt idx="22">
                  <c:v>3Q14</c:v>
                </c:pt>
                <c:pt idx="23">
                  <c:v>4Q14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0.24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0.71</c:v>
                </c:pt>
                <c:pt idx="4">
                  <c:v>0.74</c:v>
                </c:pt>
                <c:pt idx="5">
                  <c:v>1.47</c:v>
                </c:pt>
                <c:pt idx="6">
                  <c:v>1.1000000000000001</c:v>
                </c:pt>
                <c:pt idx="7">
                  <c:v>1.06</c:v>
                </c:pt>
                <c:pt idx="8">
                  <c:v>1.95</c:v>
                </c:pt>
                <c:pt idx="9">
                  <c:v>1.6</c:v>
                </c:pt>
                <c:pt idx="10">
                  <c:v>1.57</c:v>
                </c:pt>
                <c:pt idx="11" formatCode="&quot;$&quot;#,##0.0_);\(&quot;$&quot;#,##0.0\)">
                  <c:v>1.1499999999999999</c:v>
                </c:pt>
                <c:pt idx="12" formatCode="&quot;$&quot;#,##0.0_);\(&quot;$&quot;#,##0.0\)">
                  <c:v>1.47</c:v>
                </c:pt>
                <c:pt idx="13" formatCode="&quot;$&quot;#,##0.0_);\(&quot;$&quot;#,##0.0\)">
                  <c:v>1.63</c:v>
                </c:pt>
                <c:pt idx="14" formatCode="&quot;$&quot;#,##0.0_);\(&quot;$&quot;#,##0.0\)">
                  <c:v>1.1599999999999999</c:v>
                </c:pt>
                <c:pt idx="15" formatCode="&quot;$&quot;#,##0.0_);\(&quot;$&quot;#,##0.0\)">
                  <c:v>1.31</c:v>
                </c:pt>
                <c:pt idx="16" formatCode="&quot;$&quot;#,##0.0_);\(&quot;$&quot;#,##0.0\)">
                  <c:v>0.98</c:v>
                </c:pt>
                <c:pt idx="17" formatCode="&quot;$&quot;#,##0.0_);\(&quot;$&quot;#,##0.0\)">
                  <c:v>0.79</c:v>
                </c:pt>
                <c:pt idx="18" formatCode="&quot;$&quot;#,##0.0_);\(&quot;$&quot;#,##0.0\)">
                  <c:v>0.96</c:v>
                </c:pt>
                <c:pt idx="19" formatCode="&quot;$&quot;#,##0.0_);\(&quot;$&quot;#,##0.0\)">
                  <c:v>2.06</c:v>
                </c:pt>
                <c:pt idx="20" formatCode="&quot;$&quot;#,##0.0_);\(&quot;$&quot;#,##0.0\)">
                  <c:v>1.5</c:v>
                </c:pt>
                <c:pt idx="21" formatCode="&quot;$&quot;#,##0.0_);\(&quot;$&quot;#,##0.0\)">
                  <c:v>2.38</c:v>
                </c:pt>
                <c:pt idx="22" formatCode="&quot;$&quot;#,##0.0_);\(&quot;$&quot;#,##0.0\)">
                  <c:v>2.96</c:v>
                </c:pt>
                <c:pt idx="23" formatCode="&quot;$&quot;#,##0.0_);\(&quot;$&quot;#,##0.0\)">
                  <c:v>2.57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115328"/>
        <c:axId val="134116864"/>
      </c:barChart>
      <c:catAx>
        <c:axId val="1341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3">
            <a:solidFill>
              <a:srgbClr val="000000"/>
            </a:solidFill>
          </a:ln>
        </c:spPr>
        <c:txPr>
          <a:bodyPr rot="-3120000"/>
          <a:lstStyle/>
          <a:p>
            <a:pPr>
              <a:defRPr/>
            </a:pPr>
            <a:endParaRPr lang="en-US"/>
          </a:p>
        </c:txPr>
        <c:crossAx val="134116864"/>
        <c:crosses val="autoZero"/>
        <c:auto val="1"/>
        <c:lblAlgn val="ctr"/>
        <c:lblOffset val="100"/>
        <c:noMultiLvlLbl val="0"/>
      </c:catAx>
      <c:valAx>
        <c:axId val="134116864"/>
        <c:scaling>
          <c:orientation val="minMax"/>
        </c:scaling>
        <c:delete val="0"/>
        <c:axPos val="l"/>
        <c:numFmt formatCode="&quot;$&quot;#,##0.0" sourceLinked="0"/>
        <c:majorTickMark val="out"/>
        <c:minorTickMark val="none"/>
        <c:tickLblPos val="nextTo"/>
        <c:spPr>
          <a:ln w="2413">
            <a:solidFill>
              <a:srgbClr val="000000"/>
            </a:solidFill>
          </a:ln>
        </c:spPr>
        <c:crossAx val="134115328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+mn-lt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85591620052018"/>
          <c:y val="7.3805689747718728E-2"/>
          <c:w val="0.85857897570496"/>
          <c:h val="0.6945885610452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Sr. Debt</c:v>
                </c:pt>
              </c:strCache>
            </c:strRef>
          </c:tx>
          <c:spPr>
            <a:solidFill>
              <a:srgbClr val="7BA7D3"/>
            </a:solidFill>
            <a:ln w="9525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Q1'15</c:v>
                </c:pt>
              </c:strCache>
            </c:strRef>
          </c:cat>
          <c:val>
            <c:numRef>
              <c:f>Sheet1!$B$2:$B$10</c:f>
              <c:numCache>
                <c:formatCode>0.0\x</c:formatCode>
                <c:ptCount val="9"/>
                <c:pt idx="0">
                  <c:v>4.09</c:v>
                </c:pt>
                <c:pt idx="1">
                  <c:v>3.25</c:v>
                </c:pt>
                <c:pt idx="2">
                  <c:v>2.52</c:v>
                </c:pt>
                <c:pt idx="3">
                  <c:v>3.242347541</c:v>
                </c:pt>
                <c:pt idx="4">
                  <c:v>3.6375312499999999</c:v>
                </c:pt>
                <c:pt idx="5">
                  <c:v>3.48</c:v>
                </c:pt>
                <c:pt idx="6">
                  <c:v>3.9510000000000001</c:v>
                </c:pt>
                <c:pt idx="7">
                  <c:v>4.32</c:v>
                </c:pt>
                <c:pt idx="8">
                  <c:v>4.37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7325F"/>
            </a:solidFill>
            <a:ln w="9525">
              <a:solidFill>
                <a:srgbClr val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Q1'15</c:v>
                </c:pt>
              </c:strCache>
            </c:strRef>
          </c:cat>
          <c:val>
            <c:numRef>
              <c:f>Sheet1!$C$2:$C$10</c:f>
              <c:numCache>
                <c:formatCode>0.0\x</c:formatCode>
                <c:ptCount val="9"/>
                <c:pt idx="0">
                  <c:v>1.5200000000000005</c:v>
                </c:pt>
                <c:pt idx="1">
                  <c:v>1.2800000000000002</c:v>
                </c:pt>
                <c:pt idx="2">
                  <c:v>0.73</c:v>
                </c:pt>
                <c:pt idx="3">
                  <c:v>1.0026953939999999</c:v>
                </c:pt>
                <c:pt idx="4">
                  <c:v>0.65984850499999981</c:v>
                </c:pt>
                <c:pt idx="5">
                  <c:v>1.0500000000000003</c:v>
                </c:pt>
                <c:pt idx="6">
                  <c:v>0.86400000000000032</c:v>
                </c:pt>
                <c:pt idx="7">
                  <c:v>0.96</c:v>
                </c:pt>
                <c:pt idx="8">
                  <c:v>0.47999999999999954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9525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Q1'15</c:v>
                </c:pt>
              </c:strCache>
            </c:strRef>
          </c:cat>
          <c:val>
            <c:numRef>
              <c:f>Sheet1!$D$2:$D$10</c:f>
              <c:numCache>
                <c:formatCode>0.0\x</c:formatCode>
                <c:ptCount val="9"/>
                <c:pt idx="0">
                  <c:v>5.61</c:v>
                </c:pt>
                <c:pt idx="1">
                  <c:v>4.53</c:v>
                </c:pt>
                <c:pt idx="2">
                  <c:v>3.25</c:v>
                </c:pt>
                <c:pt idx="3">
                  <c:v>4.2450429349999999</c:v>
                </c:pt>
                <c:pt idx="4">
                  <c:v>4.2973797549999997</c:v>
                </c:pt>
                <c:pt idx="5">
                  <c:v>4.53</c:v>
                </c:pt>
                <c:pt idx="6">
                  <c:v>4.8150000000000004</c:v>
                </c:pt>
                <c:pt idx="7">
                  <c:v>5.28</c:v>
                </c:pt>
                <c:pt idx="8">
                  <c:v>4.8499999999999996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033792"/>
        <c:axId val="134035328"/>
      </c:barChart>
      <c:catAx>
        <c:axId val="1340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4035328"/>
        <c:crosses val="autoZero"/>
        <c:auto val="1"/>
        <c:lblAlgn val="ctr"/>
        <c:lblOffset val="100"/>
        <c:noMultiLvlLbl val="0"/>
      </c:catAx>
      <c:valAx>
        <c:axId val="134035328"/>
        <c:scaling>
          <c:orientation val="minMax"/>
          <c:max val="6"/>
        </c:scaling>
        <c:delete val="0"/>
        <c:axPos val="l"/>
        <c:numFmt formatCode="0.0\x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4033792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800" b="0" i="1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03397886075057E-2"/>
          <c:y val="7.3805689747718728E-2"/>
          <c:w val="0.91113156463550149"/>
          <c:h val="0.77309093156833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Transactions</c:v>
                </c:pt>
              </c:strCache>
            </c:strRef>
          </c:tx>
          <c:spPr>
            <a:solidFill>
              <a:srgbClr val="7BA7D3"/>
            </a:solidFill>
            <a:ln w="9525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</c:strCache>
            </c:strRef>
          </c:cat>
          <c:val>
            <c:numRef>
              <c:f>Sheet1!$B$2:$B$14</c:f>
              <c:numCache>
                <c:formatCode>0.0\x</c:formatCode>
                <c:ptCount val="13"/>
                <c:pt idx="0">
                  <c:v>9.35</c:v>
                </c:pt>
                <c:pt idx="1">
                  <c:v>9.4600000000000009</c:v>
                </c:pt>
                <c:pt idx="2">
                  <c:v>9.9</c:v>
                </c:pt>
                <c:pt idx="3">
                  <c:v>7.93</c:v>
                </c:pt>
                <c:pt idx="4">
                  <c:v>9</c:v>
                </c:pt>
                <c:pt idx="5">
                  <c:v>8.9</c:v>
                </c:pt>
                <c:pt idx="6">
                  <c:v>10</c:v>
                </c:pt>
                <c:pt idx="7">
                  <c:v>9.6</c:v>
                </c:pt>
                <c:pt idx="8">
                  <c:v>10.199999999999999</c:v>
                </c:pt>
                <c:pt idx="9">
                  <c:v>9.6999999999999993</c:v>
                </c:pt>
                <c:pt idx="10">
                  <c:v>10.1</c:v>
                </c:pt>
                <c:pt idx="11">
                  <c:v>9.9</c:v>
                </c:pt>
                <c:pt idx="12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06624"/>
        <c:axId val="52508160"/>
      </c:barChart>
      <c:catAx>
        <c:axId val="525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2508160"/>
        <c:crosses val="autoZero"/>
        <c:auto val="1"/>
        <c:lblAlgn val="ctr"/>
        <c:lblOffset val="100"/>
        <c:noMultiLvlLbl val="0"/>
      </c:catAx>
      <c:valAx>
        <c:axId val="52508160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/>
          <a:lstStyle/>
          <a:p>
            <a:pPr>
              <a:defRPr sz="800" b="0" i="1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2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800" b="0" i="1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Valuation Multiples by Transaction Size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Mulitples!$B$99</c:f>
              <c:strCache>
                <c:ptCount val="1"/>
                <c:pt idx="0">
                  <c:v>$10-25mm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Mulitples!$C$98:$G$98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1Q 2015</c:v>
                </c:pt>
              </c:strCache>
            </c:strRef>
          </c:cat>
          <c:val>
            <c:numRef>
              <c:f>Mulitples!$C$99:$G$99</c:f>
              <c:numCache>
                <c:formatCode>0.0\x</c:formatCode>
                <c:ptCount val="5"/>
                <c:pt idx="0">
                  <c:v>5.3</c:v>
                </c:pt>
                <c:pt idx="1">
                  <c:v>5.7</c:v>
                </c:pt>
                <c:pt idx="2">
                  <c:v>5.9</c:v>
                </c:pt>
                <c:pt idx="3">
                  <c:v>5.4</c:v>
                </c:pt>
                <c:pt idx="4">
                  <c:v>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Mulitples!$B$100</c:f>
              <c:strCache>
                <c:ptCount val="1"/>
                <c:pt idx="0">
                  <c:v>$25-50mm</c:v>
                </c:pt>
              </c:strCache>
            </c:strRef>
          </c:tx>
          <c:spPr>
            <a:ln w="28575" cap="rnd">
              <a:solidFill>
                <a:srgbClr val="BCBE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CBEC0"/>
              </a:solidFill>
              <a:ln w="9525">
                <a:solidFill>
                  <a:srgbClr val="BCBE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Mulitples!$C$98:$G$98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1Q 2015</c:v>
                </c:pt>
              </c:strCache>
            </c:strRef>
          </c:cat>
          <c:val>
            <c:numRef>
              <c:f>Mulitples!$C$100:$G$100</c:f>
              <c:numCache>
                <c:formatCode>0.0\x</c:formatCode>
                <c:ptCount val="5"/>
                <c:pt idx="0">
                  <c:v>6</c:v>
                </c:pt>
                <c:pt idx="1">
                  <c:v>6.1</c:v>
                </c:pt>
                <c:pt idx="2">
                  <c:v>6.9</c:v>
                </c:pt>
                <c:pt idx="3">
                  <c:v>6.3</c:v>
                </c:pt>
                <c:pt idx="4">
                  <c:v>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Mulitples!$B$101</c:f>
              <c:strCache>
                <c:ptCount val="1"/>
                <c:pt idx="0">
                  <c:v>$50-100mm</c:v>
                </c:pt>
              </c:strCache>
            </c:strRef>
          </c:tx>
          <c:spPr>
            <a:ln w="28575" cap="rnd">
              <a:solidFill>
                <a:srgbClr val="3F9C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Mulitples!$C$98:$G$98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1Q 2015</c:v>
                </c:pt>
              </c:strCache>
            </c:strRef>
          </c:cat>
          <c:val>
            <c:numRef>
              <c:f>Mulitples!$C$101:$G$101</c:f>
              <c:numCache>
                <c:formatCode>0.0\x</c:formatCode>
                <c:ptCount val="5"/>
                <c:pt idx="0">
                  <c:v>7.2</c:v>
                </c:pt>
                <c:pt idx="1">
                  <c:v>6.8</c:v>
                </c:pt>
                <c:pt idx="2">
                  <c:v>6.7</c:v>
                </c:pt>
                <c:pt idx="3">
                  <c:v>7.5</c:v>
                </c:pt>
                <c:pt idx="4">
                  <c:v>7.9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Mulitples!$B$102</c:f>
              <c:strCache>
                <c:ptCount val="1"/>
                <c:pt idx="0">
                  <c:v>$100-250mm</c:v>
                </c:pt>
              </c:strCache>
            </c:strRef>
          </c:tx>
          <c:spPr>
            <a:ln w="28575" cap="rnd">
              <a:solidFill>
                <a:srgbClr val="0031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150"/>
              </a:solidFill>
              <a:ln w="9525">
                <a:solidFill>
                  <a:srgbClr val="0031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Mulitples!$C$98:$G$98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1Q 2015</c:v>
                </c:pt>
              </c:strCache>
            </c:strRef>
          </c:cat>
          <c:val>
            <c:numRef>
              <c:f>Mulitples!$C$102:$G$102</c:f>
              <c:numCache>
                <c:formatCode>0.0\x</c:formatCode>
                <c:ptCount val="5"/>
                <c:pt idx="0">
                  <c:v>7.5</c:v>
                </c:pt>
                <c:pt idx="1">
                  <c:v>7.4</c:v>
                </c:pt>
                <c:pt idx="2">
                  <c:v>7.1</c:v>
                </c:pt>
                <c:pt idx="3">
                  <c:v>7.6</c:v>
                </c:pt>
                <c:pt idx="4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61856"/>
        <c:axId val="117963392"/>
      </c:lineChart>
      <c:catAx>
        <c:axId val="1179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63392"/>
        <c:crosses val="autoZero"/>
        <c:auto val="1"/>
        <c:lblAlgn val="ctr"/>
        <c:lblOffset val="100"/>
        <c:noMultiLvlLbl val="0"/>
      </c:catAx>
      <c:valAx>
        <c:axId val="117963392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TEV/EBITDA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\x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6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Manufacturing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Mulitples!$B$25</c:f>
              <c:strCache>
                <c:ptCount val="1"/>
                <c:pt idx="0">
                  <c:v>$10-25mm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Mulitples!$C$24:$F$24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Mulitples!$C$25:$F$25</c:f>
              <c:numCache>
                <c:formatCode>0.0\x</c:formatCode>
                <c:ptCount val="4"/>
                <c:pt idx="0">
                  <c:v>5.4</c:v>
                </c:pt>
                <c:pt idx="1">
                  <c:v>5.4</c:v>
                </c:pt>
                <c:pt idx="2">
                  <c:v>5.5</c:v>
                </c:pt>
                <c:pt idx="3">
                  <c:v>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Mulitples!$B$26</c:f>
              <c:strCache>
                <c:ptCount val="1"/>
                <c:pt idx="0">
                  <c:v>$25-50mm</c:v>
                </c:pt>
              </c:strCache>
            </c:strRef>
          </c:tx>
          <c:spPr>
            <a:ln w="28575" cap="rnd">
              <a:solidFill>
                <a:srgbClr val="BCBE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CBEC0"/>
              </a:solidFill>
              <a:ln w="9525">
                <a:solidFill>
                  <a:srgbClr val="BCBEC0"/>
                </a:solidFill>
              </a:ln>
              <a:effectLst/>
            </c:spPr>
          </c:marker>
          <c:cat>
            <c:strRef>
              <c:f>Mulitples!$C$24:$F$24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Mulitples!$C$26:$F$26</c:f>
              <c:numCache>
                <c:formatCode>0.0\x</c:formatCode>
                <c:ptCount val="4"/>
                <c:pt idx="0">
                  <c:v>5.4</c:v>
                </c:pt>
                <c:pt idx="1">
                  <c:v>5.8</c:v>
                </c:pt>
                <c:pt idx="2">
                  <c:v>6</c:v>
                </c:pt>
                <c:pt idx="3">
                  <c:v>6.1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Mulitples!$B$27</c:f>
              <c:strCache>
                <c:ptCount val="1"/>
                <c:pt idx="0">
                  <c:v>$50-100mm</c:v>
                </c:pt>
              </c:strCache>
            </c:strRef>
          </c:tx>
          <c:spPr>
            <a:ln w="28575" cap="rnd">
              <a:solidFill>
                <a:srgbClr val="3F9C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  <a:effectLst/>
            </c:spPr>
          </c:marker>
          <c:cat>
            <c:strRef>
              <c:f>Mulitples!$C$24:$F$24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Mulitples!$C$27:$F$27</c:f>
              <c:numCache>
                <c:formatCode>0.0\x</c:formatCode>
                <c:ptCount val="4"/>
                <c:pt idx="0">
                  <c:v>6.9</c:v>
                </c:pt>
                <c:pt idx="1">
                  <c:v>6.5</c:v>
                </c:pt>
                <c:pt idx="2">
                  <c:v>6.5</c:v>
                </c:pt>
                <c:pt idx="3">
                  <c:v>7.2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Mulitples!$B$28</c:f>
              <c:strCache>
                <c:ptCount val="1"/>
                <c:pt idx="0">
                  <c:v>$100-250mm</c:v>
                </c:pt>
              </c:strCache>
            </c:strRef>
          </c:tx>
          <c:spPr>
            <a:ln w="28575" cap="rnd">
              <a:solidFill>
                <a:srgbClr val="0031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150"/>
              </a:solidFill>
              <a:ln w="9525">
                <a:solidFill>
                  <a:srgbClr val="003150"/>
                </a:solidFill>
              </a:ln>
              <a:effectLst/>
            </c:spPr>
          </c:marker>
          <c:cat>
            <c:strRef>
              <c:f>Mulitples!$C$24:$F$24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Mulitples!$C$28:$F$28</c:f>
              <c:numCache>
                <c:formatCode>0.0\x</c:formatCode>
                <c:ptCount val="4"/>
                <c:pt idx="0">
                  <c:v>7.2</c:v>
                </c:pt>
                <c:pt idx="1">
                  <c:v>7</c:v>
                </c:pt>
                <c:pt idx="2">
                  <c:v>6.7</c:v>
                </c:pt>
                <c:pt idx="3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27008"/>
        <c:axId val="118028928"/>
      </c:lineChart>
      <c:catAx>
        <c:axId val="1180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28928"/>
        <c:crosses val="autoZero"/>
        <c:auto val="1"/>
        <c:lblAlgn val="ctr"/>
        <c:lblOffset val="100"/>
        <c:noMultiLvlLbl val="0"/>
      </c:catAx>
      <c:valAx>
        <c:axId val="118028928"/>
        <c:scaling>
          <c:orientation val="minMax"/>
          <c:max val="12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TEV/EBITDA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\x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Business</a:t>
            </a:r>
            <a:r>
              <a:rPr lang="en-US" b="1" baseline="0" dirty="0"/>
              <a:t> Services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Mulitples!$B$41</c:f>
              <c:strCache>
                <c:ptCount val="1"/>
                <c:pt idx="0">
                  <c:v>$10-25mm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Mulitples!$C$41:$F$41</c:f>
              <c:numCache>
                <c:formatCode>0.0\x</c:formatCode>
                <c:ptCount val="4"/>
                <c:pt idx="0">
                  <c:v>5</c:v>
                </c:pt>
                <c:pt idx="1">
                  <c:v>5.0999999999999996</c:v>
                </c:pt>
                <c:pt idx="2">
                  <c:v>5.4</c:v>
                </c:pt>
                <c:pt idx="3">
                  <c:v>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Mulitples!$B$42</c:f>
              <c:strCache>
                <c:ptCount val="1"/>
                <c:pt idx="0">
                  <c:v>$25-50mm</c:v>
                </c:pt>
              </c:strCache>
            </c:strRef>
          </c:tx>
          <c:spPr>
            <a:ln w="28575" cap="rnd">
              <a:solidFill>
                <a:srgbClr val="BCBE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CBEC0"/>
              </a:solidFill>
              <a:ln w="9525">
                <a:solidFill>
                  <a:srgbClr val="BCBEC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Mulitples!$C$42:$F$42</c:f>
              <c:numCache>
                <c:formatCode>0.0\x</c:formatCode>
                <c:ptCount val="4"/>
                <c:pt idx="0">
                  <c:v>6.9</c:v>
                </c:pt>
                <c:pt idx="1">
                  <c:v>6</c:v>
                </c:pt>
                <c:pt idx="2">
                  <c:v>6.9</c:v>
                </c:pt>
                <c:pt idx="3">
                  <c:v>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Mulitples!$B$43</c:f>
              <c:strCache>
                <c:ptCount val="1"/>
                <c:pt idx="0">
                  <c:v>$50-100mm</c:v>
                </c:pt>
              </c:strCache>
            </c:strRef>
          </c:tx>
          <c:spPr>
            <a:ln w="28575" cap="rnd">
              <a:solidFill>
                <a:srgbClr val="3F9C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Mulitples!$C$43:$F$43</c:f>
              <c:numCache>
                <c:formatCode>0.0\x</c:formatCode>
                <c:ptCount val="4"/>
                <c:pt idx="0">
                  <c:v>8.1</c:v>
                </c:pt>
                <c:pt idx="1">
                  <c:v>6.8</c:v>
                </c:pt>
                <c:pt idx="2">
                  <c:v>6.5</c:v>
                </c:pt>
                <c:pt idx="3">
                  <c:v>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Mulitples!$B$44</c:f>
              <c:strCache>
                <c:ptCount val="1"/>
                <c:pt idx="0">
                  <c:v>$100-250mm</c:v>
                </c:pt>
              </c:strCache>
            </c:strRef>
          </c:tx>
          <c:spPr>
            <a:ln w="28575" cap="rnd">
              <a:solidFill>
                <a:srgbClr val="0031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150"/>
              </a:solidFill>
              <a:ln w="9525">
                <a:solidFill>
                  <a:srgbClr val="00315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Mulitples!$C$44:$F$44</c:f>
              <c:numCache>
                <c:formatCode>0.0\x</c:formatCode>
                <c:ptCount val="4"/>
                <c:pt idx="0">
                  <c:v>7.3</c:v>
                </c:pt>
                <c:pt idx="1">
                  <c:v>7</c:v>
                </c:pt>
                <c:pt idx="2">
                  <c:v>10.199999999999999</c:v>
                </c:pt>
                <c:pt idx="3">
                  <c:v>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05312"/>
        <c:axId val="118607232"/>
      </c:lineChart>
      <c:catAx>
        <c:axId val="1186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7232"/>
        <c:crosses val="autoZero"/>
        <c:auto val="1"/>
        <c:lblAlgn val="ctr"/>
        <c:lblOffset val="100"/>
        <c:noMultiLvlLbl val="0"/>
      </c:catAx>
      <c:valAx>
        <c:axId val="118607232"/>
        <c:scaling>
          <c:orientation val="minMax"/>
          <c:max val="12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TEV/EBITDA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\x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Healthcare Services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Mulitples!$B$60</c:f>
              <c:strCache>
                <c:ptCount val="1"/>
                <c:pt idx="0">
                  <c:v>$10-25mm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Mulitples!$C$60:$F$60</c:f>
              <c:numCache>
                <c:formatCode>_(* #,##0.0_);_(* \(#,##0.0\);_(* "-"??_);_(@_)</c:formatCode>
                <c:ptCount val="4"/>
                <c:pt idx="0">
                  <c:v>6.1</c:v>
                </c:pt>
                <c:pt idx="1">
                  <c:v>5.9</c:v>
                </c:pt>
                <c:pt idx="2">
                  <c:v>6.1</c:v>
                </c:pt>
                <c:pt idx="3">
                  <c:v>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Mulitples!$B$61</c:f>
              <c:strCache>
                <c:ptCount val="1"/>
                <c:pt idx="0">
                  <c:v>$25-50mm</c:v>
                </c:pt>
              </c:strCache>
            </c:strRef>
          </c:tx>
          <c:spPr>
            <a:ln w="28575" cap="rnd">
              <a:solidFill>
                <a:srgbClr val="BCBE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CBEC0"/>
              </a:solidFill>
              <a:ln w="9525">
                <a:solidFill>
                  <a:srgbClr val="BCBEC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Mulitples!$C$61:$F$61</c:f>
              <c:numCache>
                <c:formatCode>_(* #,##0.0_);_(* \(#,##0.0\);_(* "-"??_);_(@_)</c:formatCode>
                <c:ptCount val="4"/>
                <c:pt idx="0">
                  <c:v>6.9</c:v>
                </c:pt>
                <c:pt idx="1">
                  <c:v>7.1</c:v>
                </c:pt>
                <c:pt idx="2">
                  <c:v>8.4</c:v>
                </c:pt>
                <c:pt idx="3">
                  <c:v>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Mulitples!$B$62</c:f>
              <c:strCache>
                <c:ptCount val="1"/>
                <c:pt idx="0">
                  <c:v>$50-100mm</c:v>
                </c:pt>
              </c:strCache>
            </c:strRef>
          </c:tx>
          <c:spPr>
            <a:ln w="28575" cap="rnd">
              <a:solidFill>
                <a:srgbClr val="3F9C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Mulitples!$C$62:$F$62</c:f>
              <c:numCache>
                <c:formatCode>_(* #,##0.0_);_(* \(#,##0.0\);_(* "-"??_);_(@_)</c:formatCode>
                <c:ptCount val="4"/>
                <c:pt idx="0">
                  <c:v>7.7</c:v>
                </c:pt>
                <c:pt idx="1">
                  <c:v>7.4</c:v>
                </c:pt>
                <c:pt idx="2">
                  <c:v>7.7</c:v>
                </c:pt>
                <c:pt idx="3">
                  <c:v>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Mulitples!$B$63</c:f>
              <c:strCache>
                <c:ptCount val="1"/>
                <c:pt idx="0">
                  <c:v>$100-250mm</c:v>
                </c:pt>
              </c:strCache>
            </c:strRef>
          </c:tx>
          <c:spPr>
            <a:ln w="28575" cap="rnd">
              <a:solidFill>
                <a:srgbClr val="0031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150"/>
              </a:solidFill>
              <a:ln w="9525">
                <a:solidFill>
                  <a:srgbClr val="00315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Mulitples!$C$63:$F$63</c:f>
              <c:numCache>
                <c:formatCode>0.0\x</c:formatCode>
                <c:ptCount val="4"/>
                <c:pt idx="0" formatCode="_(* #,##0.0_);_(* \(#,##0.0\);_(* &quot;-&quot;??_);_(@_)">
                  <c:v>8.9</c:v>
                </c:pt>
                <c:pt idx="1">
                  <c:v>#N/A</c:v>
                </c:pt>
                <c:pt idx="2">
                  <c:v>#N/A</c:v>
                </c:pt>
                <c:pt idx="3" formatCode="_(* #,##0.0_);_(* \(#,##0.0\);_(* &quot;-&quot;??_);_(@_)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34752"/>
        <c:axId val="118649216"/>
      </c:lineChart>
      <c:catAx>
        <c:axId val="1186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49216"/>
        <c:crosses val="autoZero"/>
        <c:auto val="1"/>
        <c:lblAlgn val="ctr"/>
        <c:lblOffset val="100"/>
        <c:noMultiLvlLbl val="0"/>
      </c:catAx>
      <c:valAx>
        <c:axId val="118649216"/>
        <c:scaling>
          <c:orientation val="minMax"/>
          <c:max val="12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TEV/EBITDA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347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Mulitples!$B$60</c:f>
              <c:strCache>
                <c:ptCount val="1"/>
                <c:pt idx="0">
                  <c:v>$10-25mm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Mulitples!$C$60:$F$60</c:f>
              <c:numCache>
                <c:formatCode>_(* #,##0.0_);_(* \(#,##0.0\);_(* "-"??_);_(@_)</c:formatCode>
                <c:ptCount val="4"/>
                <c:pt idx="0">
                  <c:v>6.1</c:v>
                </c:pt>
                <c:pt idx="1">
                  <c:v>5.9</c:v>
                </c:pt>
                <c:pt idx="2">
                  <c:v>6.1</c:v>
                </c:pt>
                <c:pt idx="3">
                  <c:v>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Mulitples!$B$61</c:f>
              <c:strCache>
                <c:ptCount val="1"/>
                <c:pt idx="0">
                  <c:v>$25-50mm</c:v>
                </c:pt>
              </c:strCache>
            </c:strRef>
          </c:tx>
          <c:spPr>
            <a:ln w="28575" cap="rnd">
              <a:solidFill>
                <a:srgbClr val="BCBE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CBEC0"/>
              </a:solidFill>
              <a:ln w="9525">
                <a:solidFill>
                  <a:srgbClr val="BCBEC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Mulitples!$C$61:$F$61</c:f>
              <c:numCache>
                <c:formatCode>_(* #,##0.0_);_(* \(#,##0.0\);_(* "-"??_);_(@_)</c:formatCode>
                <c:ptCount val="4"/>
                <c:pt idx="0">
                  <c:v>6.9</c:v>
                </c:pt>
                <c:pt idx="1">
                  <c:v>7.1</c:v>
                </c:pt>
                <c:pt idx="2">
                  <c:v>8.4</c:v>
                </c:pt>
                <c:pt idx="3">
                  <c:v>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Mulitples!$B$62</c:f>
              <c:strCache>
                <c:ptCount val="1"/>
                <c:pt idx="0">
                  <c:v>$50-100mm</c:v>
                </c:pt>
              </c:strCache>
            </c:strRef>
          </c:tx>
          <c:spPr>
            <a:ln w="28575" cap="rnd">
              <a:solidFill>
                <a:srgbClr val="3F9C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F9C35"/>
              </a:solidFill>
              <a:ln w="9525">
                <a:solidFill>
                  <a:srgbClr val="3F9C35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Mulitples!$C$62:$F$62</c:f>
              <c:numCache>
                <c:formatCode>_(* #,##0.0_);_(* \(#,##0.0\);_(* "-"??_);_(@_)</c:formatCode>
                <c:ptCount val="4"/>
                <c:pt idx="0">
                  <c:v>7.7</c:v>
                </c:pt>
                <c:pt idx="1">
                  <c:v>7.4</c:v>
                </c:pt>
                <c:pt idx="2">
                  <c:v>7.7</c:v>
                </c:pt>
                <c:pt idx="3">
                  <c:v>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Mulitples!$B$63</c:f>
              <c:strCache>
                <c:ptCount val="1"/>
                <c:pt idx="0">
                  <c:v>$100-250mm</c:v>
                </c:pt>
              </c:strCache>
            </c:strRef>
          </c:tx>
          <c:spPr>
            <a:ln w="28575" cap="rnd">
              <a:solidFill>
                <a:srgbClr val="0031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150"/>
              </a:solidFill>
              <a:ln w="9525">
                <a:solidFill>
                  <a:srgbClr val="003150"/>
                </a:solidFill>
              </a:ln>
              <a:effectLst/>
            </c:spPr>
          </c:marker>
          <c:cat>
            <c:strRef>
              <c:f>Mulitples!$C$40:$F$40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2014/1Q 2015</c:v>
                </c:pt>
              </c:strCache>
            </c:strRef>
          </c:cat>
          <c:val>
            <c:numRef>
              <c:f>Mulitples!$C$63:$F$63</c:f>
              <c:numCache>
                <c:formatCode>0.0\x</c:formatCode>
                <c:ptCount val="4"/>
                <c:pt idx="0" formatCode="_(* #,##0.0_);_(* \(#,##0.0\);_(* &quot;-&quot;??_);_(@_)">
                  <c:v>8.9</c:v>
                </c:pt>
                <c:pt idx="1">
                  <c:v>#N/A</c:v>
                </c:pt>
                <c:pt idx="2">
                  <c:v>#N/A</c:v>
                </c:pt>
                <c:pt idx="3" formatCode="_(* #,##0.0_);_(* \(#,##0.0\);_(* &quot;-&quot;??_);_(@_)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84672"/>
        <c:axId val="118686848"/>
      </c:lineChart>
      <c:catAx>
        <c:axId val="1186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86848"/>
        <c:crosses val="autoZero"/>
        <c:auto val="1"/>
        <c:lblAlgn val="ctr"/>
        <c:lblOffset val="100"/>
        <c:noMultiLvlLbl val="0"/>
      </c:catAx>
      <c:valAx>
        <c:axId val="118686848"/>
        <c:scaling>
          <c:orientation val="minMax"/>
          <c:max val="12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TEV/EBITDA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846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52697380697273E-2"/>
          <c:y val="5.7394093854210251E-2"/>
          <c:w val="0.87831523180643145"/>
          <c:h val="0.75291418886648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18'!$O$9</c:f>
              <c:strCache>
                <c:ptCount val="1"/>
                <c:pt idx="0">
                  <c:v>PE Capital Raised</c:v>
                </c:pt>
              </c:strCache>
            </c:strRef>
          </c:tx>
          <c:spPr>
            <a:solidFill>
              <a:srgbClr val="07325F"/>
            </a:solidFill>
            <a:ln>
              <a:solidFill>
                <a:srgbClr val="07325F"/>
              </a:solidFill>
            </a:ln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'Page 18'!$P$8:$Y$8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'Page 18'!$P$9:$Y$9</c:f>
              <c:numCache>
                <c:formatCode>_("$"* #,##0.00_);_("$"* \(#,##0.00\);_("$"* "-"??_);_(@_)</c:formatCode>
                <c:ptCount val="10"/>
                <c:pt idx="0">
                  <c:v>116.75819</c:v>
                </c:pt>
                <c:pt idx="1">
                  <c:v>192.35151000000002</c:v>
                </c:pt>
                <c:pt idx="2">
                  <c:v>292.58611000000002</c:v>
                </c:pt>
                <c:pt idx="3">
                  <c:v>269.33348999999998</c:v>
                </c:pt>
                <c:pt idx="4">
                  <c:v>128.04750000000001</c:v>
                </c:pt>
                <c:pt idx="5">
                  <c:v>91.147419999999997</c:v>
                </c:pt>
                <c:pt idx="6">
                  <c:v>114.24379000000002</c:v>
                </c:pt>
                <c:pt idx="7">
                  <c:v>128.67231000000001</c:v>
                </c:pt>
                <c:pt idx="8">
                  <c:v>220.01517000000001</c:v>
                </c:pt>
                <c:pt idx="9">
                  <c:v>189.44991000000002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151424"/>
        <c:axId val="120161408"/>
      </c:barChart>
      <c:lineChart>
        <c:grouping val="standard"/>
        <c:varyColors val="0"/>
        <c:ser>
          <c:idx val="1"/>
          <c:order val="1"/>
          <c:tx>
            <c:strRef>
              <c:f>'Page 18'!$O$10</c:f>
              <c:strCache>
                <c:ptCount val="1"/>
                <c:pt idx="0">
                  <c:v>Cumulative Dry Powder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565108094519861E-2"/>
                  <c:y val="-6.07241232157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'Page 18'!$P$8:$Y$8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'Page 18'!$P$10:$Y$10</c:f>
              <c:numCache>
                <c:formatCode>_("$"* #,##0.00_);_("$"* \(#,##0.00\);_("$"* "-"??_);_(@_)</c:formatCode>
                <c:ptCount val="10"/>
                <c:pt idx="0">
                  <c:v>286.30250649999999</c:v>
                </c:pt>
                <c:pt idx="1">
                  <c:v>426.76242080000003</c:v>
                </c:pt>
                <c:pt idx="2">
                  <c:v>538.57993539999995</c:v>
                </c:pt>
                <c:pt idx="3">
                  <c:v>520.52157650000004</c:v>
                </c:pt>
                <c:pt idx="4">
                  <c:v>501.95063050000005</c:v>
                </c:pt>
                <c:pt idx="5">
                  <c:v>484.13089179999997</c:v>
                </c:pt>
                <c:pt idx="6">
                  <c:v>502.17396220000001</c:v>
                </c:pt>
                <c:pt idx="7">
                  <c:v>518.86650120000002</c:v>
                </c:pt>
                <c:pt idx="8">
                  <c:v>544.99306000000001</c:v>
                </c:pt>
                <c:pt idx="9">
                  <c:v>534.66646839999999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51424"/>
        <c:axId val="120161408"/>
      </c:lineChart>
      <c:catAx>
        <c:axId val="12015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808080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20161408"/>
        <c:crosses val="autoZero"/>
        <c:auto val="1"/>
        <c:lblAlgn val="ctr"/>
        <c:lblOffset val="100"/>
        <c:noMultiLvlLbl val="0"/>
      </c:catAx>
      <c:valAx>
        <c:axId val="120161408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 w="2413">
            <a:solidFill>
              <a:srgbClr val="808080"/>
            </a:solidFill>
          </a:ln>
        </c:spPr>
        <c:crossAx val="120151424"/>
        <c:crosses val="autoZero"/>
        <c:crossBetween val="between"/>
        <c:majorUnit val="100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8506193513141175E-2"/>
          <c:y val="0.93238141427973675"/>
          <c:w val="0.97149377705523232"/>
          <c:h val="6.761854752266063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2569605269929"/>
          <c:y val="5.8691898098113461E-2"/>
          <c:w val="0.8716684382212404"/>
          <c:h val="0.71310488961274165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7325F"/>
              </a:solidFill>
              <a:prstDash val="solid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8.631407351454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'Corporate Cash Flow'!$J$14:$W$14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'Corporate Cash Flow'!$J$15:$W$15</c:f>
              <c:numCache>
                <c:formatCode>_("$"* #,##0.0_);_("$"* \(#,##0.0\);_("$"* "-"??_);_(@_)</c:formatCode>
                <c:ptCount val="14"/>
                <c:pt idx="0">
                  <c:v>1114.5999999999999</c:v>
                </c:pt>
                <c:pt idx="1">
                  <c:v>1294.7</c:v>
                </c:pt>
                <c:pt idx="2">
                  <c:v>1339</c:v>
                </c:pt>
                <c:pt idx="3">
                  <c:v>1330.4</c:v>
                </c:pt>
                <c:pt idx="4">
                  <c:v>1585.7</c:v>
                </c:pt>
                <c:pt idx="5">
                  <c:v>1549.8</c:v>
                </c:pt>
                <c:pt idx="6">
                  <c:v>1440.3</c:v>
                </c:pt>
                <c:pt idx="7">
                  <c:v>1607.8</c:v>
                </c:pt>
                <c:pt idx="8">
                  <c:v>2002.3</c:v>
                </c:pt>
                <c:pt idx="9">
                  <c:v>2093.6999999999998</c:v>
                </c:pt>
                <c:pt idx="10">
                  <c:v>2208.3000000000002</c:v>
                </c:pt>
                <c:pt idx="11">
                  <c:v>1913.2</c:v>
                </c:pt>
                <c:pt idx="12">
                  <c:v>2082.5</c:v>
                </c:pt>
                <c:pt idx="13">
                  <c:v>2099.8000000000002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64576"/>
        <c:axId val="120266112"/>
      </c:lineChart>
      <c:catAx>
        <c:axId val="1202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20266112"/>
        <c:crosses val="autoZero"/>
        <c:auto val="1"/>
        <c:lblAlgn val="ctr"/>
        <c:lblOffset val="100"/>
        <c:noMultiLvlLbl val="0"/>
      </c:catAx>
      <c:valAx>
        <c:axId val="120266112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crossAx val="12026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C44C-560F-4329-B2A4-17A5943A06F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7B4B-1A84-4BFC-A270-79D1BE8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songs best describes the  market right now? (Do we need permission for this? Mike is asking directly…) SC 7.28.15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7B4B-1A84-4BFC-A270-79D1BE860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9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8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0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8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0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6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5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3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F:\GRAPHICS\Projects\1000456.004 2011 M&amp;A PowerPoint Template\Master File\Untitled-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6787" y="1430338"/>
            <a:ext cx="5637213" cy="1470025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rgbClr val="0031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1289" y="2467797"/>
            <a:ext cx="2041124" cy="735596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rgbClr val="003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3604" y="6573328"/>
            <a:ext cx="2160396" cy="284672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8789"/>
            <a:ext cx="2133600" cy="365125"/>
          </a:xfrm>
          <a:prstGeom prst="rect">
            <a:avLst/>
          </a:prstGeom>
        </p:spPr>
        <p:txBody>
          <a:bodyPr/>
          <a:lstStyle/>
          <a:p>
            <a:fld id="{90980A9B-3904-45C3-AA3E-C390418B56CD}" type="datetime1">
              <a:rPr lang="en-US" smtClean="0"/>
              <a:t>8/5/2015</a:t>
            </a:fld>
            <a:endParaRPr lang="en-US"/>
          </a:p>
        </p:txBody>
      </p:sp>
      <p:pic>
        <p:nvPicPr>
          <p:cNvPr id="20" name="Picture 2" descr="C:\Users\drijr\Desktop\FBD TEMPLATES\logos\Faegre-Baker-Daniels_Stack_Blue_CMYK.e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" y="1512101"/>
            <a:ext cx="1761640" cy="4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5035910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44000" cy="118721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6739279"/>
            <a:ext cx="9144000" cy="118721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2331229"/>
            <a:ext cx="9144000" cy="2733151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2331229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flipH="1" flipV="1">
            <a:off x="1276812" y="2378860"/>
            <a:ext cx="411983" cy="305343"/>
          </a:xfrm>
          <a:prstGeom prst="triangl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447336" y="2917125"/>
            <a:ext cx="4311951" cy="1519233"/>
            <a:chOff x="447336" y="2762887"/>
            <a:chExt cx="4311951" cy="1519233"/>
          </a:xfrm>
        </p:grpSpPr>
        <p:sp>
          <p:nvSpPr>
            <p:cNvPr id="32" name="TextBox 31"/>
            <p:cNvSpPr txBox="1"/>
            <p:nvPr userDrawn="1"/>
          </p:nvSpPr>
          <p:spPr bwMode="gray">
            <a:xfrm>
              <a:off x="480796" y="2762887"/>
              <a:ext cx="4278491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5100"/>
                </a:lnSpc>
              </a:pPr>
              <a:r>
                <a:rPr lang="en-US" sz="4800" spc="600" dirty="0" err="1" smtClean="0">
                  <a:solidFill>
                    <a:schemeClr val="bg1"/>
                  </a:solidFill>
                  <a:latin typeface="+mn-lt"/>
                </a:rPr>
                <a:t>M&amp;A</a:t>
              </a:r>
              <a:r>
                <a:rPr lang="en-US" sz="4800" spc="600" dirty="0" smtClean="0">
                  <a:solidFill>
                    <a:schemeClr val="bg1"/>
                  </a:solidFill>
                  <a:latin typeface="+mn-lt"/>
                </a:rPr>
                <a:t>   </a:t>
              </a:r>
              <a:r>
                <a:rPr lang="en-US" sz="4800" spc="100" dirty="0" smtClean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en-US" sz="4800" spc="10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 bwMode="gray">
            <a:xfrm>
              <a:off x="480388" y="3943566"/>
              <a:ext cx="3816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400" dirty="0" smtClean="0">
                  <a:solidFill>
                    <a:schemeClr val="bg1"/>
                  </a:solidFill>
                </a:rPr>
                <a:t>DES</a:t>
              </a:r>
              <a:r>
                <a:rPr lang="en-US" sz="1600" spc="400" baseline="0" dirty="0" smtClean="0">
                  <a:solidFill>
                    <a:schemeClr val="bg1"/>
                  </a:solidFill>
                </a:rPr>
                <a:t> MOINES   </a:t>
              </a:r>
              <a:r>
                <a:rPr lang="en-US" sz="1600" spc="400" dirty="0" smtClean="0">
                  <a:solidFill>
                    <a:schemeClr val="bg1"/>
                  </a:solidFill>
                </a:rPr>
                <a:t>▼  AUGUST 6</a:t>
              </a:r>
              <a:endParaRPr lang="en-US" sz="1600" spc="4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/>
            <p:nvPr userDrawn="1"/>
          </p:nvCxnSpPr>
          <p:spPr bwMode="gray">
            <a:xfrm flipV="1">
              <a:off x="2310233" y="2895943"/>
              <a:ext cx="0" cy="4521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 userDrawn="1"/>
          </p:nvSpPr>
          <p:spPr bwMode="gray">
            <a:xfrm>
              <a:off x="447336" y="3329847"/>
              <a:ext cx="4278491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5100"/>
                </a:lnSpc>
              </a:pPr>
              <a:r>
                <a:rPr lang="en-US" sz="4400" spc="300" dirty="0" smtClean="0">
                  <a:solidFill>
                    <a:schemeClr val="bg1"/>
                  </a:solidFill>
                </a:rPr>
                <a:t>CONFERENCE</a:t>
              </a:r>
              <a:endParaRPr lang="en-US" sz="4400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29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GRAPHICS\Projects\1000456.004 2011 M&amp;A PowerPoint Template\Master File\Untitled-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 userDrawn="1"/>
        </p:nvSpPr>
        <p:spPr>
          <a:xfrm>
            <a:off x="0" y="1724025"/>
            <a:ext cx="9144000" cy="3498850"/>
          </a:xfrm>
          <a:prstGeom prst="rect">
            <a:avLst/>
          </a:prstGeom>
          <a:solidFill>
            <a:srgbClr val="0031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9D92192-9E1A-4D86-B1D8-5B400BAB1BC9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77755" y="2088959"/>
            <a:ext cx="7083658" cy="1406525"/>
          </a:xfrm>
        </p:spPr>
        <p:txBody>
          <a:bodyPr anchor="b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686019" y="3622527"/>
            <a:ext cx="7110145" cy="1500187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1724089"/>
            <a:ext cx="1537398" cy="3495548"/>
          </a:xfrm>
          <a:prstGeom prst="rect">
            <a:avLst/>
          </a:prstGeom>
          <a:solidFill>
            <a:srgbClr val="0031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Users\drijr\Desktop\FBD TEMPLATES\logos\Faegre-Baker-Daniels_Stack_White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7" y="3354756"/>
            <a:ext cx="1280160" cy="3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-15680" y="4981941"/>
            <a:ext cx="155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40" baseline="0" dirty="0" smtClean="0">
                <a:solidFill>
                  <a:schemeClr val="bg1"/>
                </a:solidFill>
              </a:rPr>
              <a:t>2014 M&amp;A CONFERENCE</a:t>
            </a:r>
            <a:endParaRPr lang="en-US" sz="800" spc="140" baseline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717770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flipH="1" flipV="1">
            <a:off x="1329121" y="1744804"/>
            <a:ext cx="411983" cy="305343"/>
          </a:xfrm>
          <a:prstGeom prst="triangl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197385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buSzPct val="90000"/>
              <a:buFont typeface="Arial Narrow" panose="020B0606020202030204" pitchFamily="34" charset="0"/>
              <a:buChar char="►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646ED3-6D5A-4230-8937-508A535881E0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GRAPHICS\Projects\1000456.004 2011 M&amp;A PowerPoint Template\Master File\Untitled-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 userDrawn="1"/>
        </p:nvSpPr>
        <p:spPr>
          <a:xfrm>
            <a:off x="0" y="1604996"/>
            <a:ext cx="9144000" cy="3711481"/>
          </a:xfrm>
          <a:prstGeom prst="rect">
            <a:avLst/>
          </a:prstGeom>
          <a:solidFill>
            <a:srgbClr val="0031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6B8B48F-B608-4FC6-A748-5D00031D2B16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99789" y="1868619"/>
            <a:ext cx="7083658" cy="1373092"/>
          </a:xfrm>
        </p:spPr>
        <p:txBody>
          <a:bodyPr anchor="ctr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08053" y="3354756"/>
            <a:ext cx="7110145" cy="1734907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1604996"/>
            <a:ext cx="1537398" cy="3711481"/>
          </a:xfrm>
          <a:prstGeom prst="rect">
            <a:avLst/>
          </a:prstGeom>
          <a:solidFill>
            <a:srgbClr val="0031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-15680" y="4981941"/>
            <a:ext cx="155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40" baseline="0" dirty="0" smtClean="0">
                <a:solidFill>
                  <a:schemeClr val="bg1"/>
                </a:solidFill>
              </a:rPr>
              <a:t>2015 M&amp;A CONFERENCE</a:t>
            </a:r>
            <a:endParaRPr lang="en-US" sz="800" spc="140" baseline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540988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flipH="1" flipV="1">
            <a:off x="1332679" y="1579549"/>
            <a:ext cx="411983" cy="305343"/>
          </a:xfrm>
          <a:prstGeom prst="triangle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252470"/>
            <a:ext cx="9144000" cy="12801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drijr\Desktop\FBD TEMPLATES\logos\Faegre-Baker-Daniels_Stack_White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7" y="3354756"/>
            <a:ext cx="1280160" cy="3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3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D9769-E7B7-4CF2-B383-C9E4A6E3BC23}" type="datetime1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1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1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84EC5-3714-433F-AA56-A922B42E6601}" type="datetime1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F77F2-52B6-4ED2-AC91-3D61BC8D28B3}" type="datetime1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2FBF5-02A4-4241-8F7D-CC97D80FE976}" type="datetime1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198-F2AB-46B7-B548-F0FC98F6A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34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7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6581775"/>
            <a:ext cx="9144000" cy="2762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ltGray">
          <a:xfrm>
            <a:off x="85725" y="6584511"/>
            <a:ext cx="2819400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spc="300" dirty="0" smtClean="0">
                <a:solidFill>
                  <a:schemeClr val="bg1"/>
                </a:solidFill>
              </a:rPr>
              <a:t>2015 M&amp;A CONFERENCE</a:t>
            </a:r>
            <a:endParaRPr lang="en-US" sz="1050" spc="3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422" y="1410160"/>
            <a:ext cx="8460954" cy="499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20518" y="6563280"/>
            <a:ext cx="723481" cy="2846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F35198-F2AB-46B7-B548-F0FC98F6A5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9144000" cy="1113183"/>
          </a:xfrm>
          <a:prstGeom prst="rect">
            <a:avLst/>
          </a:prstGeom>
          <a:gradFill flip="none" rotWithShape="1">
            <a:gsLst>
              <a:gs pos="0">
                <a:srgbClr val="003150"/>
              </a:gs>
              <a:gs pos="53000">
                <a:srgbClr val="3E5682"/>
              </a:gs>
              <a:gs pos="100000">
                <a:schemeClr val="accent2">
                  <a:lumMod val="9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428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Documents and Settings\drijr\Desktop\other windows.png"/>
          <p:cNvPicPr>
            <a:picLocks noChangeAspect="1" noChangeArrowheads="1"/>
          </p:cNvPicPr>
          <p:nvPr/>
        </p:nvPicPr>
        <p:blipFill>
          <a:blip r:embed="rId12" cstate="print">
            <a:lum bright="-10000"/>
          </a:blip>
          <a:srcRect t="33300" r="8000"/>
          <a:stretch>
            <a:fillRect/>
          </a:stretch>
        </p:blipFill>
        <p:spPr bwMode="auto">
          <a:xfrm>
            <a:off x="7494494" y="0"/>
            <a:ext cx="1649506" cy="113415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04696"/>
            <a:ext cx="9144000" cy="54864"/>
          </a:xfrm>
          <a:prstGeom prst="rect">
            <a:avLst/>
          </a:prstGeom>
          <a:solidFill>
            <a:srgbClr val="0031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drijr\Desktop\FBD TEMPLATES\logos\Faegre-Baker-Daniels_Stack_Blue_CMYK.e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85454"/>
            <a:ext cx="1159181" cy="3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600"/>
        </a:spcBef>
        <a:buClr>
          <a:srgbClr val="3F9C35"/>
        </a:buClr>
        <a:buSzPct val="70000"/>
        <a:buFont typeface="Arial Narrow" panose="020B0606020202030204" pitchFamily="34" charset="0"/>
        <a:buChar char="►"/>
        <a:defRPr sz="2400" kern="1200">
          <a:solidFill>
            <a:srgbClr val="003150"/>
          </a:solidFill>
          <a:latin typeface="+mn-lt"/>
          <a:ea typeface="+mn-ea"/>
          <a:cs typeface="+mn-cs"/>
        </a:defRPr>
      </a:lvl1pPr>
      <a:lvl2pPr marL="631825" indent="-285750" algn="l" defTabSz="914400" rtl="0" eaLnBrk="1" latinLnBrk="0" hangingPunct="1">
        <a:spcBef>
          <a:spcPct val="20000"/>
        </a:spcBef>
        <a:buClr>
          <a:srgbClr val="81D178"/>
        </a:buClr>
        <a:buSzPct val="70000"/>
        <a:buFont typeface="Arial Narrow" panose="020B0606020202030204" pitchFamily="34" charset="0"/>
        <a:buChar char="►"/>
        <a:defRPr sz="2000" kern="1200">
          <a:solidFill>
            <a:srgbClr val="003150"/>
          </a:solidFill>
          <a:latin typeface="+mn-lt"/>
          <a:ea typeface="+mn-ea"/>
          <a:cs typeface="+mn-cs"/>
        </a:defRPr>
      </a:lvl2pPr>
      <a:lvl3pPr marL="974725" indent="-233363" algn="l" defTabSz="914400" rtl="0" eaLnBrk="1" latinLnBrk="0" hangingPunct="1">
        <a:spcBef>
          <a:spcPct val="20000"/>
        </a:spcBef>
        <a:buClr>
          <a:srgbClr val="3F9C35"/>
        </a:buClr>
        <a:buSzPct val="70000"/>
        <a:buFont typeface="Arial Narrow" panose="020B0606020202030204" pitchFamily="34" charset="0"/>
        <a:buChar char="►"/>
        <a:defRPr sz="1800" kern="1200">
          <a:solidFill>
            <a:srgbClr val="0031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F9C35"/>
        </a:buClr>
        <a:buSzPct val="70000"/>
        <a:buFont typeface="Arial Narrow" panose="020B0606020202030204" pitchFamily="34" charset="0"/>
        <a:buChar char="►"/>
        <a:defRPr sz="1600" kern="1200">
          <a:solidFill>
            <a:srgbClr val="0031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F9C35"/>
        </a:buClr>
        <a:buSzPct val="70000"/>
        <a:buFont typeface="Arial Narrow" panose="020B0606020202030204" pitchFamily="34" charset="0"/>
        <a:buChar char="►"/>
        <a:defRPr sz="1600" kern="1200">
          <a:solidFill>
            <a:srgbClr val="0031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7.em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Update: Current Deal Activity, Valuations and Outlook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08053" y="3128790"/>
            <a:ext cx="7110145" cy="1960873"/>
          </a:xfrm>
        </p:spPr>
        <p:txBody>
          <a:bodyPr/>
          <a:lstStyle/>
          <a:p>
            <a:r>
              <a:rPr lang="en-US" dirty="0" smtClean="0"/>
              <a:t>Moderator: </a:t>
            </a:r>
            <a:r>
              <a:rPr lang="en-US" b="1" dirty="0" smtClean="0"/>
              <a:t>Mike Abbott</a:t>
            </a:r>
            <a:r>
              <a:rPr lang="en-US" dirty="0" smtClean="0"/>
              <a:t>, </a:t>
            </a:r>
            <a:r>
              <a:rPr lang="en-US" i="1" dirty="0" smtClean="0"/>
              <a:t>Partner</a:t>
            </a:r>
            <a:r>
              <a:rPr lang="en-US" dirty="0" smtClean="0"/>
              <a:t>, Faegre Baker Daniels</a:t>
            </a:r>
          </a:p>
          <a:p>
            <a:pPr fontAlgn="t"/>
            <a:r>
              <a:rPr lang="en-US" b="1" dirty="0"/>
              <a:t>Mike </a:t>
            </a:r>
            <a:r>
              <a:rPr lang="en-US" b="1" dirty="0" err="1"/>
              <a:t>Clausman</a:t>
            </a:r>
            <a:r>
              <a:rPr lang="en-US" dirty="0"/>
              <a:t>, Hormel Foods Corporation</a:t>
            </a:r>
          </a:p>
          <a:p>
            <a:pPr fontAlgn="t"/>
            <a:r>
              <a:rPr lang="en-US" b="1" dirty="0"/>
              <a:t>Adam Claypool</a:t>
            </a:r>
            <a:r>
              <a:rPr lang="en-US" dirty="0"/>
              <a:t>, Bridgepoint Merchant Bank</a:t>
            </a:r>
          </a:p>
          <a:p>
            <a:pPr fontAlgn="t"/>
            <a:r>
              <a:rPr lang="en-US" b="1" dirty="0" smtClean="0"/>
              <a:t>Scott </a:t>
            </a:r>
            <a:r>
              <a:rPr lang="en-US" b="1" dirty="0" err="1"/>
              <a:t>Hebbeler</a:t>
            </a:r>
            <a:r>
              <a:rPr lang="en-US" dirty="0"/>
              <a:t>, Lincoln </a:t>
            </a:r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b="1" dirty="0" smtClean="0"/>
              <a:t>Melanie </a:t>
            </a:r>
            <a:r>
              <a:rPr lang="en-US" b="1" dirty="0"/>
              <a:t>Wadsworth</a:t>
            </a:r>
            <a:r>
              <a:rPr lang="en-US" dirty="0"/>
              <a:t>, Faegre Baker Daniels</a:t>
            </a:r>
          </a:p>
          <a:p>
            <a:pPr fontAlgn="t"/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3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6742" y="2055906"/>
            <a:ext cx="23357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Median Valuation (TEV/EBITDA) in Q2-15 was significantly higher than both the prior sequential quarter and the year-earlier quarter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Q2-15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multiples are at historically strong levels, the highest since Q2-13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Corporates and sponsors have shown a willingness to pay a premium to close deals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23719"/>
              </p:ext>
            </p:extLst>
          </p:nvPr>
        </p:nvGraphicFramePr>
        <p:xfrm>
          <a:off x="2610064" y="2326905"/>
          <a:ext cx="6388780" cy="362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Quarterly Midwest </a:t>
            </a:r>
            <a:r>
              <a:rPr lang="en-US" dirty="0" err="1" smtClean="0"/>
              <a:t>M&amp;A</a:t>
            </a:r>
            <a:r>
              <a:rPr lang="en-US" dirty="0" smtClean="0"/>
              <a:t> Median Valuations (</a:t>
            </a:r>
            <a:r>
              <a:rPr lang="en-US" dirty="0" err="1" smtClean="0"/>
              <a:t>TEV</a:t>
            </a:r>
            <a:r>
              <a:rPr lang="en-US" dirty="0" smtClean="0"/>
              <a:t>/EBITDA)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2807" y="1364845"/>
            <a:ext cx="39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Bridgepoint Midwest M&amp;A Quarterly Update, Q2-15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62411" y="1774994"/>
            <a:ext cx="3024336" cy="213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82" y="1531725"/>
            <a:ext cx="2154731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Quarterly M&amp;A transactions with Midwest buyers increased from 145 in Q1-15 to 166 in Q2-15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The number of transactions with Midwest targets increased as well with 135 announced or closed transactions in Q2-15 vs. 97 in Q1-15. The figures reiterate the strong buyer appetite for Midwest companies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07/23/15),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27074"/>
              </p:ext>
            </p:extLst>
          </p:nvPr>
        </p:nvGraphicFramePr>
        <p:xfrm>
          <a:off x="2351552" y="1865013"/>
          <a:ext cx="6446520" cy="426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Quarterly Midwest M&amp;A Buyers &amp; Sellers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2807" y="1364845"/>
            <a:ext cx="39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Bridgepoint Midwest M&amp;A Quarterly Update, Q2-15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742" y="1574428"/>
            <a:ext cx="246254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Core industries (including Industrials, Materials and Consumer) accounted for 39% of total Midwest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M&amp;A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transaction volume in Q2-14, a slight 1% decrease from Q1-14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The Consumer sector rebounded with the biggest increase in Q2-14, up 3% from Q1-14. The Material and Industrial sectors saw the biggest decreases in Q2-14, down 2% from Q1-14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19352"/>
              </p:ext>
            </p:extLst>
          </p:nvPr>
        </p:nvGraphicFramePr>
        <p:xfrm>
          <a:off x="1086416" y="1728411"/>
          <a:ext cx="8057584" cy="463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Q2-15 Midwest </a:t>
            </a:r>
            <a:r>
              <a:rPr lang="en-US" dirty="0" err="1" smtClean="0"/>
              <a:t>M&amp;A</a:t>
            </a:r>
            <a:r>
              <a:rPr lang="en-US" dirty="0" smtClean="0"/>
              <a:t> Transaction Volume by Sector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82807" y="1364845"/>
            <a:ext cx="39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Bridgepoint Midwest M&amp;A Quarterly Update, Q2-15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63292"/>
              </p:ext>
            </p:extLst>
          </p:nvPr>
        </p:nvGraphicFramePr>
        <p:xfrm>
          <a:off x="350838" y="1722843"/>
          <a:ext cx="8450265" cy="4145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973"/>
                <a:gridCol w="1827073"/>
                <a:gridCol w="1827073"/>
                <a:gridCol w="1827073"/>
                <a:gridCol w="1827073"/>
              </a:tblGrid>
              <a:tr h="147169">
                <a:tc>
                  <a:txBody>
                    <a:bodyPr/>
                    <a:lstStyle/>
                    <a:p>
                      <a:pPr algn="l"/>
                      <a:endParaRPr lang="en-US" sz="800" b="1" i="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5720" marR="27432" marT="27432" marB="2743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Borrowers with less than $15mm EBITDA</a:t>
                      </a:r>
                      <a:endParaRPr lang="en-US" sz="800" b="1" i="0" u="none" dirty="0" smtClean="0">
                        <a:solidFill>
                          <a:srgbClr val="FFFFFF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b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Borrowers with at least $15mm EBITDA</a:t>
                      </a:r>
                      <a:endParaRPr lang="en-US" sz="800" b="1" i="0" u="none" dirty="0" smtClean="0">
                        <a:solidFill>
                          <a:srgbClr val="FFFFFF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R="27432" marT="27432" marB="27432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59945">
                <a:tc>
                  <a:txBody>
                    <a:bodyPr/>
                    <a:lstStyle/>
                    <a:p>
                      <a:pPr algn="l"/>
                      <a:endParaRPr lang="en-US" sz="800" b="1" i="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5720" marR="27432" marT="27432" marB="27432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Pricing</a:t>
                      </a:r>
                      <a:endParaRPr lang="en-US" sz="800" b="1" i="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2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Multiples</a:t>
                      </a:r>
                      <a:endParaRPr lang="en-US" sz="800" b="1" i="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25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Pricing</a:t>
                      </a:r>
                      <a:endParaRPr lang="en-US" sz="800" b="1" i="0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R="27432" marT="27432" marB="274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2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Multiples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25F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Asset Based Senior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+ 175 – 275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none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N/A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+ 150 – 250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none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</a:tr>
              <a:tr h="58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Cash Flow Senior</a:t>
                      </a:r>
                      <a:endParaRPr lang="en-US" sz="800" b="1" i="0" u="none" dirty="0" smtClean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+ 475 – 575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2.75x – 3.25x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+ 425 – 525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3.00x – 4.00x EBITDA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Senior Stretch</a:t>
                      </a:r>
                      <a:endParaRPr lang="en-US" sz="800" b="1" i="0" u="none" dirty="0" smtClean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Unlikely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N/A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+ 500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600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3.75x – 4.75x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</a:tr>
              <a:tr h="449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Unitranche</a:t>
                      </a:r>
                      <a:endParaRPr lang="en-US" sz="800" b="1" i="0" u="none" dirty="0" smtClean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+ 750 – 850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5.00x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+ 700 – 800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6.00x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83069">
                <a:tc>
                  <a:txBody>
                    <a:bodyPr/>
                    <a:lstStyle/>
                    <a:p>
                      <a:pPr algn="l" defTabSz="855663"/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800" b="1" i="0" u="none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Lien Loans</a:t>
                      </a:r>
                      <a:endParaRPr lang="en-US" sz="800" b="1" i="0" u="none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Unlikely</a:t>
                      </a:r>
                      <a:endParaRPr lang="en-US" sz="800" b="0" i="0" u="non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5.00x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 + 850 – 1000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LIBOR Floor: 100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6.00x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802073">
                <a:tc>
                  <a:txBody>
                    <a:bodyPr/>
                    <a:lstStyle/>
                    <a:p>
                      <a:pPr algn="l" defTabSz="855663"/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 Debt</a:t>
                      </a:r>
                      <a:endParaRPr lang="en-US" sz="800" b="1" i="0" u="none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Cash of 11.0%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13.0% 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PIK of 1.0%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2.0%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All-in of 12.0%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14.0%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5.00x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Cash of 10.0%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11.0%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PIK of 1.0%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2.0%</a:t>
                      </a:r>
                    </a:p>
                    <a:p>
                      <a:pPr marL="179388" lvl="1" indent="-179388" algn="l" defTabSz="855663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All-in of 11.0%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13.0%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4.00x – 6.00x EBITDA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23550">
                <a:tc>
                  <a:txBody>
                    <a:bodyPr/>
                    <a:lstStyle/>
                    <a:p>
                      <a:pPr algn="l" defTabSz="855663"/>
                      <a:r>
                        <a:rPr lang="en-US" sz="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Equity</a:t>
                      </a:r>
                      <a:endParaRPr lang="en-US" sz="800" b="1" i="0" u="none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5E5E5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Approximately 35%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7325F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Approximately 30%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b="0" i="0" u="non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U.S. Middle </a:t>
            </a:r>
            <a:r>
              <a:rPr lang="en-US" dirty="0" smtClean="0"/>
              <a:t>Market Debt </a:t>
            </a:r>
            <a:r>
              <a:rPr lang="en-US" dirty="0"/>
              <a:t>Pricing and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3100" y="6112496"/>
            <a:ext cx="1764349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buClr>
                <a:srgbClr val="000000"/>
              </a:buClr>
            </a:pPr>
            <a:r>
              <a:rPr lang="en-US" sz="900" dirty="0">
                <a:solidFill>
                  <a:srgbClr val="000000"/>
                </a:solidFill>
                <a:latin typeface="Arial"/>
              </a:rPr>
              <a:t>As regularly published in:</a:t>
            </a:r>
          </a:p>
        </p:txBody>
      </p:sp>
      <p:pic>
        <p:nvPicPr>
          <p:cNvPr id="2050" name="Picture 2" descr="\\lp.com\data\Williams Lea\Libraries\Logos\Buyouts\Buyouts_2015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93" y="6045105"/>
            <a:ext cx="1326185" cy="3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05200"/>
              </p:ext>
            </p:extLst>
          </p:nvPr>
        </p:nvGraphicFramePr>
        <p:xfrm>
          <a:off x="342898" y="1268368"/>
          <a:ext cx="8456613" cy="2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6613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Lincoln’s View</a:t>
                      </a:r>
                      <a:r>
                        <a:rPr lang="en-US" sz="1200" b="1" i="0" u="non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on Pricing and Terms</a:t>
                      </a:r>
                      <a:endParaRPr lang="en-US" sz="1200" b="1" i="0" u="non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:\Templates\_US\Lincoln International Logo Files\Lincoln International Logos\EPS files\LI Logo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4" y="6204740"/>
            <a:ext cx="1213117" cy="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 in Senior Debt Structure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1462" y="1232611"/>
            <a:ext cx="8601076" cy="4852832"/>
            <a:chOff x="167" y="744"/>
            <a:chExt cx="5418" cy="183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" y="744"/>
              <a:ext cx="5418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7" y="744"/>
              <a:ext cx="5418" cy="153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7" y="914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61" y="914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12" y="914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162" y="914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67" y="1067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261" y="1067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712" y="1067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62" y="1067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7" y="1220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261" y="1220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712" y="1220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162" y="1220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7" y="1373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261" y="1373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712" y="1373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162" y="1373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67" y="1526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61" y="1526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12" y="1526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62" y="1526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7" y="1679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261" y="1679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712" y="1679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162" y="1679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67" y="1832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261" y="1832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712" y="1832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162" y="1832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67" y="1985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61" y="1985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712" y="1985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162" y="1985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67" y="2138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261" y="2138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712" y="2138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162" y="2138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67" y="2291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261" y="2291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712" y="2291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62" y="2291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67" y="2444"/>
              <a:ext cx="1065" cy="136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261" y="2444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712" y="2444"/>
              <a:ext cx="1422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162" y="2444"/>
              <a:ext cx="1423" cy="1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828" y="789"/>
              <a:ext cx="32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Arial Narrow"/>
                </a:rPr>
                <a:t>Pre 2008</a:t>
              </a:r>
              <a:endParaRPr lang="en-US" altLang="en-US" sz="1200" b="1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233" y="789"/>
              <a:ext cx="42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Arial Narrow"/>
                </a:rPr>
                <a:t>2008 - 2009</a:t>
              </a:r>
              <a:endParaRPr lang="en-US" altLang="en-US" sz="1200" b="1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797" y="789"/>
              <a:ext cx="178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Arial Narrow"/>
                </a:rPr>
                <a:t>2015</a:t>
              </a:r>
              <a:endParaRPr lang="en-US" altLang="en-US" sz="1200" b="1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84" y="942"/>
              <a:ext cx="44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Hold Levels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346" y="942"/>
              <a:ext cx="38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$50 million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97" y="942"/>
              <a:ext cx="55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$25 million max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247" y="942"/>
              <a:ext cx="44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$50 million +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84" y="1095"/>
              <a:ext cx="5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Stretch Pieces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346" y="1095"/>
              <a:ext cx="39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Aggressive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797" y="1095"/>
              <a:ext cx="42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Nonexistent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4247" y="1095"/>
              <a:ext cx="13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Yes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84" y="1248"/>
              <a:ext cx="90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Term Loan Amortization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346" y="1248"/>
              <a:ext cx="46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Little or none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2797" y="1248"/>
              <a:ext cx="73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Nearly a prerequisite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4247" y="1248"/>
              <a:ext cx="87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Little or back-end loaded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84" y="1401"/>
              <a:ext cx="40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Covenants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346" y="1401"/>
              <a:ext cx="93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Limited to 1 or 2 and loose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2797" y="1401"/>
              <a:ext cx="93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Full package, much tighter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4247" y="1401"/>
              <a:ext cx="84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1 to 2 covenants; looser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84" y="1554"/>
              <a:ext cx="57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Advance Rates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346" y="1554"/>
              <a:ext cx="7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Aggressive (ABL-Lite)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797" y="1554"/>
              <a:ext cx="94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Conservative (ABL-Heavy)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4247" y="1554"/>
              <a:ext cx="7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Aggressive (ABL-Lite)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84" y="1707"/>
              <a:ext cx="43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Rate Floors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346" y="1707"/>
              <a:ext cx="1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Rare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797" y="1707"/>
              <a:ext cx="32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Standard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247" y="1707"/>
              <a:ext cx="1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Rare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84" y="1860"/>
              <a:ext cx="98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Rate Protection Language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346" y="1860"/>
              <a:ext cx="27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Minimal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797" y="1860"/>
              <a:ext cx="72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Robust and complex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4247" y="1860"/>
              <a:ext cx="72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Robust and complex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84" y="2013"/>
              <a:ext cx="82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Prepayment Penalties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346" y="2013"/>
              <a:ext cx="1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Rare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797" y="2013"/>
              <a:ext cx="32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Standard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247" y="2013"/>
              <a:ext cx="1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Rare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184" y="2166"/>
              <a:ext cx="70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Bank Commitment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1346" y="2166"/>
              <a:ext cx="62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Fully underwritten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2797" y="2166"/>
              <a:ext cx="40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Best efforts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4247" y="2166"/>
              <a:ext cx="40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Best efforts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84" y="2319"/>
              <a:ext cx="8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Market Flex Language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346" y="2319"/>
              <a:ext cx="49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Limited, if any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2797" y="2319"/>
              <a:ext cx="32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Required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4247" y="2319"/>
              <a:ext cx="32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Required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84" y="2472"/>
              <a:ext cx="45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Arial Narrow"/>
                </a:rPr>
                <a:t>Bank Group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346" y="2472"/>
              <a:ext cx="4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Syndications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2797" y="2472"/>
              <a:ext cx="114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Relationship driven "Club Deals"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247" y="2472"/>
              <a:ext cx="4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  <a:latin typeface="Arial Narrow"/>
                </a:rPr>
                <a:t>Syndications</a:t>
              </a:r>
              <a:endParaRPr lang="en-US" altLang="en-US" sz="1200" dirty="0" smtClean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9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461781"/>
              </p:ext>
            </p:extLst>
          </p:nvPr>
        </p:nvGraphicFramePr>
        <p:xfrm>
          <a:off x="1284239" y="4143199"/>
          <a:ext cx="5925577" cy="234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Favorable Debt Financing Environment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61648"/>
              </p:ext>
            </p:extLst>
          </p:nvPr>
        </p:nvGraphicFramePr>
        <p:xfrm>
          <a:off x="1254326" y="3871728"/>
          <a:ext cx="588996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96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Middle-Market M&amp;A Loan Volume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8224" y="6256957"/>
            <a:ext cx="4038883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177800" indent="-177800"/>
            <a:r>
              <a:rPr lang="en-US" sz="700" i="1" dirty="0">
                <a:solidFill>
                  <a:srgbClr val="000000"/>
                </a:solidFill>
              </a:rPr>
              <a:t>Source: Standard &amp; Poor’s Leveraged Commentary and Data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55311"/>
              </p:ext>
            </p:extLst>
          </p:nvPr>
        </p:nvGraphicFramePr>
        <p:xfrm>
          <a:off x="1254326" y="1235658"/>
          <a:ext cx="588996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96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Middle-Market Leverage Multiples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28217" y="4278153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2009: $1.4</a:t>
            </a:r>
          </a:p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2010: $4.4</a:t>
            </a:r>
          </a:p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2011: $6.3</a:t>
            </a:r>
          </a:p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2012: $5.6</a:t>
            </a:r>
          </a:p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2013: $4.8</a:t>
            </a:r>
          </a:p>
          <a:p>
            <a:pPr marL="0" lvl="1" defTabSz="855663" fontAlgn="base">
              <a:buClr>
                <a:srgbClr val="07325F"/>
              </a:buClr>
              <a:buSzPct val="100000"/>
              <a:tabLst>
                <a:tab pos="179388" algn="l"/>
              </a:tabLst>
              <a:defRPr/>
            </a:pPr>
            <a:r>
              <a:rPr lang="en-US" sz="800" b="1" dirty="0">
                <a:solidFill>
                  <a:srgbClr val="000000"/>
                </a:solidFill>
              </a:rPr>
              <a:t>2014: $9.5</a:t>
            </a:r>
          </a:p>
        </p:txBody>
      </p:sp>
      <p:sp>
        <p:nvSpPr>
          <p:cNvPr id="12" name="Subtitle Box"/>
          <p:cNvSpPr txBox="1"/>
          <p:nvPr/>
        </p:nvSpPr>
        <p:spPr>
          <a:xfrm>
            <a:off x="257175" y="798139"/>
            <a:ext cx="8636000" cy="292388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/>
          <a:p>
            <a:r>
              <a:rPr lang="en-US" sz="1600" i="1" dirty="0">
                <a:solidFill>
                  <a:prstClr val="white"/>
                </a:solidFill>
              </a:rPr>
              <a:t>Competition among lenders have driven the strongest lending markets since 2007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7397" y="4133635"/>
            <a:ext cx="4041648" cy="10772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177800" indent="-177800"/>
            <a:r>
              <a:rPr lang="en-US" sz="700" i="1" dirty="0">
                <a:solidFill>
                  <a:srgbClr val="000000"/>
                </a:solidFill>
              </a:rPr>
              <a:t>($ in billions)</a:t>
            </a:r>
          </a:p>
          <a:p>
            <a:pPr marL="177800" indent="-177800"/>
            <a:endParaRPr lang="en-US" sz="700" i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78676"/>
              </p:ext>
            </p:extLst>
          </p:nvPr>
        </p:nvGraphicFramePr>
        <p:xfrm>
          <a:off x="1340533" y="1550291"/>
          <a:ext cx="5756708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H:\Templates\_US\Lincoln International Logo Files\Lincoln International Logos\EPS files\LI Logo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4" y="6204740"/>
            <a:ext cx="1213117" cy="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5" y="1730821"/>
            <a:ext cx="184770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Since 1949, the average length of bull markets has been 42.5 months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The current bull market has lasted 47 months to date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Historically, bull markets end due to:</a:t>
            </a:r>
          </a:p>
          <a:p>
            <a:pPr marL="457200" lvl="2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High equity valuations</a:t>
            </a:r>
          </a:p>
          <a:p>
            <a:pPr marL="457200" lvl="2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Tight monetary policy</a:t>
            </a:r>
          </a:p>
          <a:p>
            <a:pPr marL="457200" lvl="2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Unforeseen geopolitical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54" y="2124384"/>
            <a:ext cx="7203643" cy="36332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S&amp;P 500 Index Relative to Federal Funds Rate</a:t>
            </a:r>
            <a:br>
              <a:rPr lang="en-US" dirty="0" smtClean="0"/>
            </a:br>
            <a:r>
              <a:rPr lang="en-US" dirty="0" smtClean="0"/>
              <a:t>Bull vs. Bear Markets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S&amp;P 500 Index Relative to </a:t>
            </a:r>
            <a:r>
              <a:rPr lang="en-US" dirty="0" err="1" smtClean="0"/>
              <a:t>M&amp;A</a:t>
            </a:r>
            <a:r>
              <a:rPr lang="en-US" dirty="0" smtClean="0"/>
              <a:t> Transactions</a:t>
            </a:r>
            <a:br>
              <a:rPr lang="en-US" dirty="0" smtClean="0"/>
            </a:br>
            <a:r>
              <a:rPr lang="en-US" dirty="0" smtClean="0"/>
              <a:t>Presidential Election Years</a:t>
            </a:r>
            <a:endParaRPr lang="en-US" dirty="0"/>
          </a:p>
        </p:txBody>
      </p:sp>
      <p:sp>
        <p:nvSpPr>
          <p:cNvPr id="2" name="Title 3"/>
          <p:cNvSpPr txBox="1">
            <a:spLocks/>
          </p:cNvSpPr>
          <p:nvPr/>
        </p:nvSpPr>
        <p:spPr bwMode="auto">
          <a:xfrm>
            <a:off x="-2284424" y="-427641"/>
            <a:ext cx="7413735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72" charset="0"/>
                <a:ea typeface="Osaka" pitchFamily="-72" charset="-128"/>
                <a:cs typeface="Osaka" pitchFamily="-72" charset="-128"/>
              </a:defRPr>
            </a:lvl9pPr>
          </a:lstStyle>
          <a:p>
            <a:pPr algn="l"/>
            <a:endParaRPr lang="en-US" sz="2000" i="1" dirty="0">
              <a:solidFill>
                <a:srgbClr val="442A0B"/>
              </a:solidFill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" y="1574482"/>
            <a:ext cx="19300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Since the 1968 election, 6 out of 12 election years were followed by a bear market within one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year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3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Average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M&amp;A transactions during Republican terms are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20,346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3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Average M&amp;A transactions during Democratic terms are 8,553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79712" y="1040418"/>
            <a:ext cx="7132320" cy="5124886"/>
            <a:chOff x="2008287" y="992856"/>
            <a:chExt cx="7132320" cy="51248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97"/>
            <a:stretch/>
          </p:blipFill>
          <p:spPr>
            <a:xfrm>
              <a:off x="2008287" y="992856"/>
              <a:ext cx="7132320" cy="488441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784021" y="4996209"/>
              <a:ext cx="137160" cy="665712"/>
              <a:chOff x="2778656" y="4995536"/>
              <a:chExt cx="137160" cy="665712"/>
            </a:xfrm>
          </p:grpSpPr>
          <p:sp>
            <p:nvSpPr>
              <p:cNvPr id="49" name="Oval 48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8863" y="4996209"/>
              <a:ext cx="137160" cy="665712"/>
              <a:chOff x="2778656" y="4995536"/>
              <a:chExt cx="137160" cy="665712"/>
            </a:xfrm>
          </p:grpSpPr>
          <p:sp>
            <p:nvSpPr>
              <p:cNvPr id="47" name="Oval 46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308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308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920531" y="4992989"/>
              <a:ext cx="137160" cy="665712"/>
              <a:chOff x="2778656" y="4995536"/>
              <a:chExt cx="137160" cy="665712"/>
            </a:xfrm>
          </p:grpSpPr>
          <p:sp>
            <p:nvSpPr>
              <p:cNvPr id="45" name="Oval 44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470650" y="4992989"/>
              <a:ext cx="137160" cy="665712"/>
              <a:chOff x="2778656" y="4995536"/>
              <a:chExt cx="137160" cy="665712"/>
            </a:xfrm>
          </p:grpSpPr>
          <p:sp>
            <p:nvSpPr>
              <p:cNvPr id="43" name="Oval 42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020726" y="4996209"/>
              <a:ext cx="137160" cy="665712"/>
              <a:chOff x="2778656" y="4995536"/>
              <a:chExt cx="137160" cy="665712"/>
            </a:xfrm>
          </p:grpSpPr>
          <p:sp>
            <p:nvSpPr>
              <p:cNvPr id="41" name="Oval 40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528637" y="4990464"/>
              <a:ext cx="137160" cy="665712"/>
              <a:chOff x="2778656" y="4995536"/>
              <a:chExt cx="137160" cy="665712"/>
            </a:xfrm>
          </p:grpSpPr>
          <p:sp>
            <p:nvSpPr>
              <p:cNvPr id="39" name="Oval 38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308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308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0876" y="5655397"/>
              <a:ext cx="397764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326" y="5658332"/>
              <a:ext cx="439916" cy="45352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080621" y="4990464"/>
              <a:ext cx="137160" cy="665712"/>
              <a:chOff x="2778656" y="4995536"/>
              <a:chExt cx="137160" cy="665712"/>
            </a:xfrm>
          </p:grpSpPr>
          <p:sp>
            <p:nvSpPr>
              <p:cNvPr id="37" name="Oval 36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308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308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614871" y="4996209"/>
              <a:ext cx="137160" cy="665712"/>
              <a:chOff x="2778656" y="4995536"/>
              <a:chExt cx="137160" cy="665712"/>
            </a:xfrm>
          </p:grpSpPr>
          <p:sp>
            <p:nvSpPr>
              <p:cNvPr id="35" name="Oval 34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189667" y="4996209"/>
              <a:ext cx="137160" cy="665712"/>
              <a:chOff x="2778656" y="4995536"/>
              <a:chExt cx="137160" cy="665712"/>
            </a:xfrm>
          </p:grpSpPr>
          <p:sp>
            <p:nvSpPr>
              <p:cNvPr id="33" name="Oval 32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F143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F143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731091" y="4996209"/>
              <a:ext cx="137160" cy="665712"/>
              <a:chOff x="2778656" y="4995536"/>
              <a:chExt cx="137160" cy="665712"/>
            </a:xfrm>
          </p:grpSpPr>
          <p:sp>
            <p:nvSpPr>
              <p:cNvPr id="31" name="Oval 30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308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308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1792" y="5656141"/>
              <a:ext cx="492170" cy="4557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9495" y="5656142"/>
              <a:ext cx="492170" cy="45571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6390" y="5656142"/>
              <a:ext cx="524070" cy="4557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6466" y="5659122"/>
              <a:ext cx="439151" cy="4527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9934" y="5660118"/>
              <a:ext cx="439151" cy="45273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33607" y="5656141"/>
              <a:ext cx="524070" cy="4557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3284" y="5656568"/>
              <a:ext cx="524070" cy="45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75327" y="5655397"/>
              <a:ext cx="471396" cy="4576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13714" y="5660076"/>
              <a:ext cx="471396" cy="45766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8270175" y="4992756"/>
              <a:ext cx="137160" cy="665712"/>
              <a:chOff x="2778656" y="4995536"/>
              <a:chExt cx="137160" cy="665712"/>
            </a:xfrm>
          </p:grpSpPr>
          <p:sp>
            <p:nvSpPr>
              <p:cNvPr id="29" name="Oval 28"/>
              <p:cNvSpPr/>
              <p:nvPr/>
            </p:nvSpPr>
            <p:spPr>
              <a:xfrm flipH="1">
                <a:off x="2778656" y="49955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rgbClr val="308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853586" y="5128494"/>
                <a:ext cx="0" cy="532754"/>
              </a:xfrm>
              <a:prstGeom prst="line">
                <a:avLst/>
              </a:prstGeom>
              <a:ln>
                <a:solidFill>
                  <a:srgbClr val="308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5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for 2015-2016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F9C35"/>
                </a:solidFill>
              </a:rPr>
              <a:t>QUESTIONS?</a:t>
            </a:r>
          </a:p>
          <a:p>
            <a:pPr marL="0" lvl="0" indent="0">
              <a:buNone/>
            </a:pPr>
            <a:r>
              <a:rPr lang="en-US" sz="4000" dirty="0" smtClean="0"/>
              <a:t>Email questions for our panelists to</a:t>
            </a:r>
            <a:endParaRPr lang="en-US" sz="4000" dirty="0"/>
          </a:p>
          <a:p>
            <a:pPr marL="0" lvl="0" indent="0">
              <a:buNone/>
            </a:pPr>
            <a:r>
              <a:rPr lang="en-US" sz="4000" b="1" dirty="0" smtClean="0"/>
              <a:t>MAconference@FaegreBD.com</a:t>
            </a:r>
            <a:endParaRPr lang="en-US" sz="4000" b="1" dirty="0"/>
          </a:p>
          <a:p>
            <a:pPr marL="0" indent="0">
              <a:buNone/>
            </a:pPr>
            <a:endParaRPr lang="en-US" sz="4000" dirty="0" smtClean="0">
              <a:latin typeface="Arial Narrow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3F9C35"/>
                </a:solidFill>
              </a:rPr>
              <a:t>DISCUSS</a:t>
            </a:r>
            <a:endParaRPr lang="en-US" sz="4000" b="1" dirty="0">
              <a:solidFill>
                <a:srgbClr val="3F9C35"/>
              </a:solidFill>
            </a:endParaRPr>
          </a:p>
          <a:p>
            <a:pPr marL="0" lvl="0" indent="0">
              <a:buNone/>
            </a:pPr>
            <a:r>
              <a:rPr lang="en-US" sz="4000" b="1" dirty="0" smtClean="0"/>
              <a:t>#MACon15</a:t>
            </a:r>
            <a:endParaRPr lang="en-US" sz="4000" b="1" dirty="0"/>
          </a:p>
          <a:p>
            <a:pPr marL="0" indent="0"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twitter_720px.jpg"/>
          <p:cNvPicPr>
            <a:picLocks noChangeAspect="1"/>
          </p:cNvPicPr>
          <p:nvPr/>
        </p:nvPicPr>
        <p:blipFill rotWithShape="1">
          <a:blip r:embed="rId2" cstate="print"/>
          <a:srcRect l="71359"/>
          <a:stretch/>
        </p:blipFill>
        <p:spPr>
          <a:xfrm>
            <a:off x="2544896" y="4132698"/>
            <a:ext cx="1186724" cy="8171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45745" y="4297743"/>
            <a:ext cx="253388" cy="2435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Middle-Market M&amp;A Overview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83207"/>
              </p:ext>
            </p:extLst>
          </p:nvPr>
        </p:nvGraphicFramePr>
        <p:xfrm>
          <a:off x="4851527" y="2331857"/>
          <a:ext cx="404164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648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Average EV/EBITDA in U.S. Middle-Market Transactions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Subtitle Box"/>
          <p:cNvSpPr txBox="1"/>
          <p:nvPr/>
        </p:nvSpPr>
        <p:spPr>
          <a:xfrm>
            <a:off x="250825" y="795944"/>
            <a:ext cx="8636000" cy="261610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/>
          <a:p>
            <a:r>
              <a:rPr lang="en-US" sz="1400" i="1" dirty="0">
                <a:solidFill>
                  <a:prstClr val="white"/>
                </a:solidFill>
              </a:rPr>
              <a:t>Market multiples now exceed peak levels while M&amp;A volume continues to build</a:t>
            </a:r>
          </a:p>
        </p:txBody>
      </p:sp>
      <p:sp>
        <p:nvSpPr>
          <p:cNvPr id="12" name="Rectangle 224"/>
          <p:cNvSpPr>
            <a:spLocks noChangeArrowheads="1"/>
          </p:cNvSpPr>
          <p:nvPr/>
        </p:nvSpPr>
        <p:spPr bwMode="auto">
          <a:xfrm>
            <a:off x="250825" y="1586426"/>
            <a:ext cx="8636000" cy="23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</a:extLst>
        </p:spPr>
        <p:txBody>
          <a:bodyPr wrap="square" lIns="45720" tIns="0" rIns="0" bIns="0" anchor="t" anchorCtr="0"/>
          <a:lstStyle/>
          <a:p>
            <a:pPr marL="179388" lvl="1" indent="-179388" defTabSz="855663" fontAlgn="base">
              <a:spcBef>
                <a:spcPts val="600"/>
              </a:spcBef>
              <a:spcAft>
                <a:spcPts val="600"/>
              </a:spcAft>
              <a:buClr>
                <a:srgbClr val="07325F"/>
              </a:buClr>
              <a:buSzPct val="10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31693"/>
              </p:ext>
            </p:extLst>
          </p:nvPr>
        </p:nvGraphicFramePr>
        <p:xfrm>
          <a:off x="250824" y="2331857"/>
          <a:ext cx="404164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648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Middle-Market M&amp;A Transaction Count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L_Source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5437101"/>
            <a:ext cx="3668554" cy="272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34046" rIns="64339" bIns="22697" anchor="ctr">
            <a:spAutoFit/>
          </a:bodyPr>
          <a:lstStyle>
            <a:defPPr>
              <a:defRPr lang="de-DE"/>
            </a:defPPr>
            <a:lvl1pPr marL="160338" indent="-160338" defTabSz="900113" eaLnBrk="1" hangingPunct="1">
              <a:defRPr sz="700" b="0" i="1">
                <a:latin typeface="Arial Narrow" pitchFamily="34" charset="0"/>
              </a:defRPr>
            </a:lvl1pPr>
            <a:lvl2pPr marL="742950" indent="-285750" defTabSz="900113" eaLnBrk="0" hangingPunct="0"/>
            <a:lvl3pPr marL="1143000" indent="-228600" defTabSz="900113" eaLnBrk="0" hangingPunct="0"/>
            <a:lvl4pPr marL="1600200" indent="-228600" defTabSz="900113" eaLnBrk="0" hangingPunct="0"/>
            <a:lvl5pPr marL="2057400" indent="-228600" defTabSz="900113" eaLnBrk="0" hangingPunct="0"/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Source: Factset Mergerstat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Note: 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eflects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deals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up to $500mm with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disclosed values</a:t>
            </a:r>
          </a:p>
        </p:txBody>
      </p:sp>
      <p:sp>
        <p:nvSpPr>
          <p:cNvPr id="18" name="L_Source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2551" y="5445979"/>
            <a:ext cx="3668554" cy="272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34046" rIns="64339" bIns="22697" anchor="ctr">
            <a:spAutoFit/>
          </a:bodyPr>
          <a:lstStyle>
            <a:defPPr>
              <a:defRPr lang="de-DE"/>
            </a:defPPr>
            <a:lvl1pPr marL="160338" indent="-160338" defTabSz="900113" eaLnBrk="1" hangingPunct="1">
              <a:defRPr sz="700" b="0" i="1">
                <a:latin typeface="Arial Narrow" pitchFamily="34" charset="0"/>
              </a:defRPr>
            </a:lvl1pPr>
            <a:lvl2pPr marL="742950" indent="-285750" defTabSz="900113" eaLnBrk="0" hangingPunct="0"/>
            <a:lvl3pPr marL="1143000" indent="-228600" defTabSz="900113" eaLnBrk="0" hangingPunct="0"/>
            <a:lvl4pPr marL="1600200" indent="-228600" defTabSz="900113" eaLnBrk="0" hangingPunct="0"/>
            <a:lvl5pPr marL="2057400" indent="-228600" defTabSz="900113" eaLnBrk="0" hangingPunct="0"/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Source: Factset Mergerstat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Note: Reflects deals up to $500mm with disclosed values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40649447"/>
              </p:ext>
            </p:extLst>
          </p:nvPr>
        </p:nvGraphicFramePr>
        <p:xfrm>
          <a:off x="250825" y="3032129"/>
          <a:ext cx="3931920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848014"/>
              </p:ext>
            </p:extLst>
          </p:nvPr>
        </p:nvGraphicFramePr>
        <p:xfrm>
          <a:off x="4851527" y="3030224"/>
          <a:ext cx="3931920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2" descr="H:\Templates\_US\Lincoln International Logo Files\Lincoln International Logos\EPS files\LI Logo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4" y="6204740"/>
            <a:ext cx="1213117" cy="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Middle-Market M&amp;A Valuations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18935" y="6258998"/>
            <a:ext cx="176410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Source: GF Data, M&amp;A Report May 2015</a:t>
            </a:r>
          </a:p>
          <a:p>
            <a:r>
              <a:rPr lang="en-US" sz="800" dirty="0">
                <a:solidFill>
                  <a:prstClr val="black"/>
                </a:solidFill>
              </a:rPr>
              <a:t>*Note: middle market is $10 -$250mm 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99152" y="1178803"/>
            <a:ext cx="9121966" cy="1183397"/>
          </a:xfrm>
        </p:spPr>
        <p:txBody>
          <a:bodyPr/>
          <a:lstStyle/>
          <a:p>
            <a:pPr>
              <a:buSzPct val="70000"/>
            </a:pPr>
            <a:r>
              <a:rPr lang="en-US" sz="1400" dirty="0"/>
              <a:t>The </a:t>
            </a:r>
            <a:r>
              <a:rPr lang="en-US" sz="1400" dirty="0" smtClean="0"/>
              <a:t>chart illustrates valuation multiples of private equity-sponsored, middle-market* M&amp;A transactions by transaction size since 2011.</a:t>
            </a:r>
          </a:p>
          <a:p>
            <a:pPr>
              <a:buSzPct val="70000"/>
            </a:pPr>
            <a:r>
              <a:rPr lang="en-US" sz="1400" dirty="0" smtClean="0"/>
              <a:t>Transaction multiples are at their highest levels since 2011, with the $100-250mm transaction size range leading the way at 8.3x.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039200"/>
              </p:ext>
            </p:extLst>
          </p:nvPr>
        </p:nvGraphicFramePr>
        <p:xfrm>
          <a:off x="600075" y="184785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Middle-Market M&amp;A Valuations by Industry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9834" y="1607609"/>
            <a:ext cx="8424333" cy="4592107"/>
            <a:chOff x="389467" y="1607609"/>
            <a:chExt cx="8424333" cy="4592107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5219784"/>
                </p:ext>
              </p:extLst>
            </p:nvPr>
          </p:nvGraphicFramePr>
          <p:xfrm>
            <a:off x="389467" y="1607609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5703976"/>
                </p:ext>
              </p:extLst>
            </p:nvPr>
          </p:nvGraphicFramePr>
          <p:xfrm>
            <a:off x="4699000" y="1607609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9974448"/>
                </p:ext>
              </p:extLst>
            </p:nvPr>
          </p:nvGraphicFramePr>
          <p:xfrm>
            <a:off x="389467" y="3913716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7060820"/>
                </p:ext>
              </p:extLst>
            </p:nvPr>
          </p:nvGraphicFramePr>
          <p:xfrm>
            <a:off x="4699000" y="3913716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99152" y="1178803"/>
            <a:ext cx="9121966" cy="1183397"/>
          </a:xfrm>
        </p:spPr>
        <p:txBody>
          <a:bodyPr/>
          <a:lstStyle/>
          <a:p>
            <a:pPr>
              <a:buSzPct val="70000"/>
            </a:pPr>
            <a:r>
              <a:rPr lang="en-US" sz="1400" dirty="0"/>
              <a:t>The </a:t>
            </a:r>
            <a:r>
              <a:rPr lang="en-US" sz="1400" dirty="0" smtClean="0"/>
              <a:t>charts below </a:t>
            </a:r>
            <a:r>
              <a:rPr lang="en-US" sz="1400" dirty="0"/>
              <a:t>illustrate valuation multiples of private equity-sponsored, </a:t>
            </a:r>
            <a:r>
              <a:rPr lang="en-US" sz="1400" dirty="0" smtClean="0"/>
              <a:t>middle-market</a:t>
            </a:r>
            <a:r>
              <a:rPr lang="en-US" sz="1400" dirty="0"/>
              <a:t>* M&amp;A transactions </a:t>
            </a:r>
            <a:r>
              <a:rPr lang="en-US" sz="1400" dirty="0" smtClean="0"/>
              <a:t>by industry and transaction size since 2011.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18935" y="6258998"/>
            <a:ext cx="176410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Source: GF Data, M&amp;A Report May 2015</a:t>
            </a:r>
          </a:p>
          <a:p>
            <a:r>
              <a:rPr lang="en-US" sz="800" dirty="0">
                <a:solidFill>
                  <a:prstClr val="black"/>
                </a:solidFill>
              </a:rPr>
              <a:t>*Note: middle market is $10 -$250mm 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M&amp;A</a:t>
            </a:r>
            <a:r>
              <a:rPr lang="en-US" dirty="0" smtClean="0"/>
              <a:t> Drivers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39793"/>
              </p:ext>
            </p:extLst>
          </p:nvPr>
        </p:nvGraphicFramePr>
        <p:xfrm>
          <a:off x="250825" y="2096193"/>
          <a:ext cx="404164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648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Corporate Cash On Hand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42310"/>
              </p:ext>
            </p:extLst>
          </p:nvPr>
        </p:nvGraphicFramePr>
        <p:xfrm>
          <a:off x="4851527" y="2096193"/>
          <a:ext cx="404164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648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Private Equity Buyout Fundraising / Investing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48224" y="4809636"/>
            <a:ext cx="4038883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177800" indent="-177800"/>
            <a:r>
              <a:rPr lang="en-US" sz="700" i="1" dirty="0">
                <a:solidFill>
                  <a:srgbClr val="000000"/>
                </a:solidFill>
              </a:rPr>
              <a:t>Source: Pitchbook</a:t>
            </a:r>
          </a:p>
        </p:txBody>
      </p:sp>
      <p:sp>
        <p:nvSpPr>
          <p:cNvPr id="33" name="L_Source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4818566"/>
            <a:ext cx="3668554" cy="1650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34046" rIns="64339" bIns="22697" anchor="ctr">
            <a:spAutoFit/>
          </a:bodyPr>
          <a:lstStyle>
            <a:defPPr>
              <a:defRPr lang="de-DE"/>
            </a:defPPr>
            <a:lvl1pPr marL="160338" indent="-160338" defTabSz="900113" eaLnBrk="1" hangingPunct="1">
              <a:defRPr sz="700" b="0" i="1">
                <a:latin typeface="Arial Narrow" pitchFamily="34" charset="0"/>
              </a:defRPr>
            </a:lvl1pPr>
            <a:lvl2pPr marL="742950" indent="-285750" defTabSz="900113" eaLnBrk="0" hangingPunct="0"/>
            <a:lvl3pPr marL="1143000" indent="-228600" defTabSz="900113" eaLnBrk="0" hangingPunct="0"/>
            <a:lvl4pPr marL="1600200" indent="-228600" defTabSz="900113" eaLnBrk="0" hangingPunct="0"/>
            <a:lvl5pPr marL="2057400" indent="-228600" defTabSz="900113" eaLnBrk="0" hangingPunct="0"/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Federal Reserve, represents the S&amp;P 500 companies</a:t>
            </a: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81198"/>
              </p:ext>
            </p:extLst>
          </p:nvPr>
        </p:nvGraphicFramePr>
        <p:xfrm>
          <a:off x="4848224" y="2872760"/>
          <a:ext cx="4041648" cy="189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77878"/>
              </p:ext>
            </p:extLst>
          </p:nvPr>
        </p:nvGraphicFramePr>
        <p:xfrm>
          <a:off x="250825" y="2888529"/>
          <a:ext cx="4041647" cy="196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825" y="2744350"/>
            <a:ext cx="4041648" cy="10772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177800" indent="-177800"/>
            <a:r>
              <a:rPr lang="en-US" sz="700" i="1" dirty="0">
                <a:solidFill>
                  <a:srgbClr val="000000"/>
                </a:solidFill>
              </a:rPr>
              <a:t>($ in billions)</a:t>
            </a:r>
          </a:p>
          <a:p>
            <a:pPr marL="177800" indent="-177800"/>
            <a:endParaRPr lang="en-US" sz="7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1527" y="2762106"/>
            <a:ext cx="4041648" cy="10772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177800" indent="-177800"/>
            <a:r>
              <a:rPr lang="en-US" sz="700" i="1" dirty="0">
                <a:solidFill>
                  <a:srgbClr val="000000"/>
                </a:solidFill>
              </a:rPr>
              <a:t>($ in billions)</a:t>
            </a:r>
          </a:p>
          <a:p>
            <a:pPr marL="177800" indent="-177800"/>
            <a:endParaRPr lang="en-US" sz="7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2" descr="H:\Templates\_US\Lincoln International Logo Files\Lincoln International Logos\EPS files\LI Logo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4" y="6204740"/>
            <a:ext cx="1213117" cy="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M&amp;A Drivers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26856" y="6326658"/>
            <a:ext cx="20784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Source: Pitch Book &amp; Renaissance Capital</a:t>
            </a:r>
          </a:p>
          <a:p>
            <a:r>
              <a:rPr lang="en-US" sz="800" dirty="0">
                <a:solidFill>
                  <a:prstClr val="black"/>
                </a:solidFill>
              </a:rPr>
              <a:t>*YTD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38" y="1501781"/>
            <a:ext cx="689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150"/>
                </a:solidFill>
              </a:rPr>
              <a:t> Private Equity U.S. Fundraising by Quarter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38" y="3965602"/>
            <a:ext cx="689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150"/>
                </a:solidFill>
              </a:rPr>
              <a:t>Private Equity U.S. Investments-to-Exits Ratio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60791"/>
              </p:ext>
            </p:extLst>
          </p:nvPr>
        </p:nvGraphicFramePr>
        <p:xfrm>
          <a:off x="406400" y="1809558"/>
          <a:ext cx="8181182" cy="215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915192"/>
              </p:ext>
            </p:extLst>
          </p:nvPr>
        </p:nvGraphicFramePr>
        <p:xfrm>
          <a:off x="406400" y="4309532"/>
          <a:ext cx="8229600" cy="206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99152" y="1178803"/>
            <a:ext cx="9121966" cy="1183397"/>
          </a:xfrm>
        </p:spPr>
        <p:txBody>
          <a:bodyPr/>
          <a:lstStyle/>
          <a:p>
            <a:pPr>
              <a:buSzPct val="70000"/>
            </a:pPr>
            <a:r>
              <a:rPr lang="en-US" sz="1400" dirty="0" smtClean="0"/>
              <a:t>Private equity </a:t>
            </a:r>
            <a:r>
              <a:rPr lang="en-US" sz="1400" dirty="0"/>
              <a:t>capital raised has increased from a total of $112B in 2011 to $223B and $197B in 2013 and 2014, respectively.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31" y="4107098"/>
            <a:ext cx="4326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108" y="1572930"/>
            <a:ext cx="22462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itchFamily="-72" charset="0"/>
                <a:ea typeface="ＭＳ Ｐゴシック" pitchFamily="-72" charset="-128"/>
              </a:rPr>
              <a:t>Midwest M&amp;A transaction volume in Q2-15 rebounded nearly 20% from Q1-15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>
              <a:solidFill>
                <a:prstClr val="black"/>
              </a:solidFill>
              <a:latin typeface="Arial" pitchFamily="-72" charset="0"/>
              <a:ea typeface="ＭＳ Ｐゴシック" pitchFamily="-72" charset="-128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itchFamily="-72" charset="0"/>
                <a:ea typeface="ＭＳ Ｐゴシック" pitchFamily="-72" charset="-128"/>
              </a:rPr>
              <a:t>Midwest M&amp;A transaction volume has been very stable 7 of the last 10 quarters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>
              <a:solidFill>
                <a:prstClr val="black"/>
              </a:solidFill>
              <a:latin typeface="Arial" pitchFamily="-72" charset="0"/>
              <a:ea typeface="ＭＳ Ｐゴシック" pitchFamily="-72" charset="-128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itchFamily="-72" charset="0"/>
                <a:ea typeface="ＭＳ Ｐゴシック" pitchFamily="-72" charset="-128"/>
              </a:rPr>
              <a:t>Midwest activity doesn’t necessarily track national activity over the same time period represented by this chart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2807" y="1364845"/>
            <a:ext cx="39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Bridgepoint Midwest M&amp;A Quarterly Update, Q2-15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51400"/>
              </p:ext>
            </p:extLst>
          </p:nvPr>
        </p:nvGraphicFramePr>
        <p:xfrm>
          <a:off x="2633472" y="2342306"/>
          <a:ext cx="6510528" cy="352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Midwest </a:t>
            </a:r>
            <a:r>
              <a:rPr lang="en-US" dirty="0" err="1" smtClean="0"/>
              <a:t>M&amp;A</a:t>
            </a:r>
            <a:r>
              <a:rPr lang="en-US" dirty="0" smtClean="0"/>
              <a:t> Transaction Volume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529872" y="1627128"/>
            <a:ext cx="2520280" cy="236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62411" y="1815186"/>
            <a:ext cx="3024336" cy="213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64088" y="1785041"/>
            <a:ext cx="3024336" cy="213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901" y="2001876"/>
            <a:ext cx="20517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itchFamily="-72" charset="0"/>
                <a:ea typeface="ＭＳ Ｐゴシック" pitchFamily="-72" charset="-128"/>
              </a:rPr>
              <a:t>Midwest M&amp;A deal size grew to $19.0mm in Q2-15, up from $16.5mm in Q1-15</a:t>
            </a: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  <a:p>
            <a:pPr marL="174625" indent="-1746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After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recording one of the lowest median deal size in Q1-15, Q2-15 saw Midwest deal sizes increased to above average level of the past 4 years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38963"/>
              </p:ext>
            </p:extLst>
          </p:nvPr>
        </p:nvGraphicFramePr>
        <p:xfrm>
          <a:off x="1953830" y="1433149"/>
          <a:ext cx="6949440" cy="459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19592" y="6237892"/>
            <a:ext cx="6635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Source: Bridgepoint Merchant Banking, Capital IQ (07/23/15</a:t>
            </a:r>
            <a:r>
              <a:rPr lang="en-US" sz="8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), </a:t>
            </a:r>
            <a:r>
              <a:rPr lang="en-US" sz="800" i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www.axial.net, www.bloomberg.com, www.qz.com, www.themiddlemarket.com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Midwest </a:t>
            </a:r>
            <a:r>
              <a:rPr lang="en-US" dirty="0" err="1" smtClean="0"/>
              <a:t>M&amp;A</a:t>
            </a:r>
            <a:r>
              <a:rPr lang="en-US" dirty="0" smtClean="0"/>
              <a:t> Median Deal Size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82807" y="1364845"/>
            <a:ext cx="39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 Bridgepoint Midwest M&amp;A Quarterly Update, Q2-15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29312"/>
            <a:ext cx="609600" cy="609600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0100" y="6562725"/>
            <a:ext cx="723900" cy="285750"/>
          </a:xfrm>
        </p:spPr>
        <p:txBody>
          <a:bodyPr/>
          <a:lstStyle/>
          <a:p>
            <a:fld id="{B3F35198-F2AB-46B7-B548-F0FC98F6A5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3872753" y="6536497"/>
            <a:ext cx="4697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 Questions to </a:t>
            </a:r>
            <a:r>
              <a:rPr lang="en-US" sz="1600" i="1" u="non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MAConference@FaegreBD.com</a:t>
            </a:r>
            <a:endParaRPr lang="en-US" sz="1600" i="1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403&quot;&gt;&lt;/object&gt;&lt;object type=&quot;2&quot; unique_id=&quot;10404&quot;&gt;&lt;object type=&quot;3&quot; unique_id=&quot;10405&quot;&gt;&lt;property id=&quot;20148&quot; value=&quot;5&quot;/&gt;&lt;property id=&quot;20300&quot; value=&quot;Slide 2&quot;/&gt;&lt;property id=&quot;20307&quot; value=&quot;256&quot;/&gt;&lt;/object&gt;&lt;object type=&quot;3&quot; unique_id=&quot;10406&quot;&gt;&lt;property id=&quot;20148&quot; value=&quot;5&quot;/&gt;&lt;property id=&quot;20300&quot; value=&quot;Slide 1&quot;/&gt;&lt;property id=&quot;20307&quot; value=&quot;257&quot;/&gt;&lt;/object&gt;&lt;object type=&quot;3&quot; unique_id=&quot;223171&quot;&gt;&lt;property id=&quot;20148&quot; value=&quot;5&quot;/&gt;&lt;property id=&quot;20300&quot; value=&quot;Slide 3&quot;/&gt;&lt;property id=&quot;20307&quot; value=&quot;258&quot;/&gt;&lt;/object&gt;&lt;object type=&quot;3&quot; unique_id=&quot;223172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L"/>
  <p:tag name="LEFT" val="114"/>
  <p:tag name="TOP" val="480.875"/>
  <p:tag name="WIDTH" val="660"/>
  <p:tag name="HEIGHT" val="29.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L"/>
  <p:tag name="LEFT" val="114"/>
  <p:tag name="TOP" val="480.875"/>
  <p:tag name="WIDTH" val="660"/>
  <p:tag name="HEIGHT" val="29.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L"/>
  <p:tag name="LEFT" val="114"/>
  <p:tag name="TOP" val="480.875"/>
  <p:tag name="WIDTH" val="660"/>
  <p:tag name="HEIGHT" val="29.125"/>
</p:tagLst>
</file>

<file path=ppt/theme/theme1.xml><?xml version="1.0" encoding="utf-8"?>
<a:theme xmlns:a="http://schemas.openxmlformats.org/drawingml/2006/main" name="1_Office Theme">
  <a:themeElements>
    <a:clrScheme name="M-A Conference">
      <a:dk1>
        <a:sysClr val="windowText" lastClr="000000"/>
      </a:dk1>
      <a:lt1>
        <a:sysClr val="window" lastClr="FFFFFF"/>
      </a:lt1>
      <a:dk2>
        <a:srgbClr val="1D1A1D"/>
      </a:dk2>
      <a:lt2>
        <a:srgbClr val="DDD8D1"/>
      </a:lt2>
      <a:accent1>
        <a:srgbClr val="466091"/>
      </a:accent1>
      <a:accent2>
        <a:srgbClr val="A7BBE7"/>
      </a:accent2>
      <a:accent3>
        <a:srgbClr val="C0B5A8"/>
      </a:accent3>
      <a:accent4>
        <a:srgbClr val="8064A2"/>
      </a:accent4>
      <a:accent5>
        <a:srgbClr val="8C6F91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tchBook">
    <a:dk1>
      <a:srgbClr val="333333"/>
    </a:dk1>
    <a:lt1>
      <a:sysClr val="window" lastClr="FFFFFF"/>
    </a:lt1>
    <a:dk2>
      <a:srgbClr val="476990"/>
    </a:dk2>
    <a:lt2>
      <a:srgbClr val="6394B3"/>
    </a:lt2>
    <a:accent1>
      <a:srgbClr val="B0CAD9"/>
    </a:accent1>
    <a:accent2>
      <a:srgbClr val="F79433"/>
    </a:accent2>
    <a:accent3>
      <a:srgbClr val="F0AA2D"/>
    </a:accent3>
    <a:accent4>
      <a:srgbClr val="F4C779"/>
    </a:accent4>
    <a:accent5>
      <a:srgbClr val="65C084"/>
    </a:accent5>
    <a:accent6>
      <a:srgbClr val="2B9166"/>
    </a:accent6>
    <a:hlink>
      <a:srgbClr val="527AB3"/>
    </a:hlink>
    <a:folHlink>
      <a:srgbClr val="7191C1"/>
    </a:folHlink>
  </a:clrScheme>
  <a:fontScheme name="PitchBook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tchBook">
    <a:dk1>
      <a:srgbClr val="333333"/>
    </a:dk1>
    <a:lt1>
      <a:sysClr val="window" lastClr="FFFFFF"/>
    </a:lt1>
    <a:dk2>
      <a:srgbClr val="476990"/>
    </a:dk2>
    <a:lt2>
      <a:srgbClr val="6394B3"/>
    </a:lt2>
    <a:accent1>
      <a:srgbClr val="B0CAD9"/>
    </a:accent1>
    <a:accent2>
      <a:srgbClr val="F79433"/>
    </a:accent2>
    <a:accent3>
      <a:srgbClr val="F0AA2D"/>
    </a:accent3>
    <a:accent4>
      <a:srgbClr val="F4C779"/>
    </a:accent4>
    <a:accent5>
      <a:srgbClr val="65C084"/>
    </a:accent5>
    <a:accent6>
      <a:srgbClr val="2B9166"/>
    </a:accent6>
    <a:hlink>
      <a:srgbClr val="527AB3"/>
    </a:hlink>
    <a:folHlink>
      <a:srgbClr val="7191C1"/>
    </a:folHlink>
  </a:clrScheme>
  <a:fontScheme name="PitchBook">
    <a:majorFont>
      <a:latin typeface="Calibri Light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1410</Words>
  <Application>Microsoft Office PowerPoint</Application>
  <PresentationFormat>On-screen Show (4:3)</PresentationFormat>
  <Paragraphs>286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Market Update: Current Deal Activity, Valuations and Outlook</vt:lpstr>
      <vt:lpstr>Conference Information</vt:lpstr>
      <vt:lpstr>Middle-Market M&amp;A Overview</vt:lpstr>
      <vt:lpstr>Middle-Market M&amp;A Valuations</vt:lpstr>
      <vt:lpstr>Middle-Market M&amp;A Valuations by Industry</vt:lpstr>
      <vt:lpstr>M&amp;A Drivers</vt:lpstr>
      <vt:lpstr>M&amp;A Drivers</vt:lpstr>
      <vt:lpstr>Quarterly Midwest M&amp;A Transaction Volume</vt:lpstr>
      <vt:lpstr>Quarterly Midwest M&amp;A Median Deal Size</vt:lpstr>
      <vt:lpstr>Quarterly Midwest M&amp;A Median Valuations (TEV/EBITDA)</vt:lpstr>
      <vt:lpstr>Quarterly Midwest M&amp;A Buyers &amp; Sellers</vt:lpstr>
      <vt:lpstr>Q2-15 Midwest M&amp;A Transaction Volume by Sector</vt:lpstr>
      <vt:lpstr>Overview of U.S. Middle Market Debt Pricing and Terms</vt:lpstr>
      <vt:lpstr>Current Trends in Senior Debt Structure</vt:lpstr>
      <vt:lpstr>Favorable Debt Financing Environment</vt:lpstr>
      <vt:lpstr>Historical S&amp;P 500 Index Relative to Federal Funds Rate Bull vs. Bear Markets</vt:lpstr>
      <vt:lpstr>Historical S&amp;P 500 Index Relative to M&amp;A Transactions Presidential Election Years</vt:lpstr>
      <vt:lpstr>Predictions for 2015-2016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Update Current Deal Activity, Valuations and Outlook</dc:title>
  <dc:creator>Belden, Trevor J.</dc:creator>
  <cp:lastModifiedBy>Cook, Stephanie J.</cp:lastModifiedBy>
  <cp:revision>55</cp:revision>
  <dcterms:modified xsi:type="dcterms:W3CDTF">2015-08-05T18:54:37Z</dcterms:modified>
</cp:coreProperties>
</file>